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8" r:id="rId3"/>
  </p:sldMasterIdLst>
  <p:notesMasterIdLst>
    <p:notesMasterId r:id="rId39"/>
  </p:notesMasterIdLst>
  <p:sldIdLst>
    <p:sldId id="256"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3" r:id="rId28"/>
    <p:sldId id="284" r:id="rId29"/>
    <p:sldId id="285" r:id="rId30"/>
    <p:sldId id="286" r:id="rId31"/>
    <p:sldId id="287" r:id="rId32"/>
    <p:sldId id="288" r:id="rId33"/>
    <p:sldId id="289" r:id="rId34"/>
    <p:sldId id="290" r:id="rId35"/>
    <p:sldId id="291" r:id="rId36"/>
    <p:sldId id="292" r:id="rId37"/>
    <p:sldId id="296"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20"/>
    <p:restoredTop sz="94444"/>
  </p:normalViewPr>
  <p:slideViewPr>
    <p:cSldViewPr snapToGrid="0" snapToObjects="1">
      <p:cViewPr varScale="1">
        <p:scale>
          <a:sx n="147" d="100"/>
          <a:sy n="147" d="100"/>
        </p:scale>
        <p:origin x="5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566515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7857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214e767a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214e767a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5701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214e767af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3214e767a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706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214e767af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214e767a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503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214e767af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3214e767af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2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214e767af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214e767af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5708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3214e767af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214e767a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4643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214e767af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214e767af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6540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214e767a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214e767a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7018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214e767af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214e767af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9492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214e767af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214e767af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2215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406b4f9f1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406b4f9f1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60098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6b81214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6b81214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171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6b812144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36b812144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09665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6b812144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6b812144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152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6b812144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6b812144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63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6b812144f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6b812144f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23662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6b812144f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36b812144f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13030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6b812144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6b812144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7468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214e767af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214e767af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7286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214e767af_0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3214e767af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32436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214e767af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214e767af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119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06b4f9f1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06b4f9f1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48329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214e767af_0_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214e767af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2868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214e767af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214e767af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5253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214e767a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214e767a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24471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214e767af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214e767af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5467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214e767af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214e767af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608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3214e767af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3214e767af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4774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406b4f9f1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406b4f9f1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28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06b4f9f1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06b4f9f1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44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214e767af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214e767a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24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214e767a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214e767a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711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214e767a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214e767a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276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214e767a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214e767a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405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p:cSld name="Custom Layou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pic>
        <p:nvPicPr>
          <p:cNvPr id="63" name="Google Shape;63;p14"/>
          <p:cNvPicPr preferRelativeResize="0"/>
          <p:nvPr/>
        </p:nvPicPr>
        <p:blipFill rotWithShape="1">
          <a:blip r:embed="rId2">
            <a:alphaModFix/>
          </a:blip>
          <a:srcRect/>
          <a:stretch/>
        </p:blipFill>
        <p:spPr>
          <a:xfrm rot="-5400000">
            <a:off x="2000250" y="-2000249"/>
            <a:ext cx="5143500" cy="9144000"/>
          </a:xfrm>
          <a:prstGeom prst="rect">
            <a:avLst/>
          </a:prstGeom>
          <a:noFill/>
          <a:ln>
            <a:noFill/>
          </a:ln>
        </p:spPr>
      </p:pic>
      <p:sp>
        <p:nvSpPr>
          <p:cNvPr id="64" name="Google Shape;64;p14"/>
          <p:cNvSpPr/>
          <p:nvPr/>
        </p:nvSpPr>
        <p:spPr>
          <a:xfrm>
            <a:off x="-1" y="664369"/>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65" name="Google Shape;65;p14"/>
          <p:cNvPicPr preferRelativeResize="0"/>
          <p:nvPr/>
        </p:nvPicPr>
        <p:blipFill rotWithShape="1">
          <a:blip r:embed="rId3">
            <a:alphaModFix/>
          </a:blip>
          <a:srcRect/>
          <a:stretch/>
        </p:blipFill>
        <p:spPr>
          <a:xfrm>
            <a:off x="87925" y="49942"/>
            <a:ext cx="1331400" cy="564600"/>
          </a:xfrm>
          <a:prstGeom prst="rect">
            <a:avLst/>
          </a:prstGeom>
          <a:noFill/>
          <a:ln>
            <a:noFill/>
          </a:ln>
        </p:spPr>
      </p:pic>
      <p:sp>
        <p:nvSpPr>
          <p:cNvPr id="66" name="Google Shape;66;p14"/>
          <p:cNvSpPr txBox="1"/>
          <p:nvPr/>
        </p:nvSpPr>
        <p:spPr>
          <a:xfrm>
            <a:off x="7962900" y="4743385"/>
            <a:ext cx="17430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lt1"/>
                </a:solidFill>
                <a:latin typeface="Calibri"/>
                <a:ea typeface="Calibri"/>
                <a:cs typeface="Calibri"/>
                <a:sym typeface="Calibri"/>
              </a:rPr>
              <a:t>nci.org.au</a:t>
            </a:r>
            <a:endParaRPr sz="1800">
              <a:solidFill>
                <a:schemeClr val="lt1"/>
              </a:solidFill>
              <a:latin typeface="Calibri"/>
              <a:ea typeface="Calibri"/>
              <a:cs typeface="Calibri"/>
              <a:sym typeface="Calibri"/>
            </a:endParaRPr>
          </a:p>
        </p:txBody>
      </p:sp>
      <p:sp>
        <p:nvSpPr>
          <p:cNvPr id="67" name="Google Shape;67;p1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lvl="0" algn="r" rtl="0">
              <a:spcBef>
                <a:spcPts val="0"/>
              </a:spcBef>
              <a:spcAft>
                <a:spcPts val="0"/>
              </a:spcAft>
              <a:buNone/>
              <a:defRPr sz="2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4"/>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69" name="Google Shape;69;p14"/>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70" name="Google Shape;70;p14"/>
          <p:cNvSpPr txBox="1"/>
          <p:nvPr/>
        </p:nvSpPr>
        <p:spPr>
          <a:xfrm>
            <a:off x="990600" y="4724400"/>
            <a:ext cx="1420906"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dirty="0">
                <a:solidFill>
                  <a:srgbClr val="FFFFFF"/>
                </a:solidFill>
              </a:rPr>
              <a:t>© National Computational Infrastructure 20</a:t>
            </a:r>
            <a:r>
              <a:rPr lang="en-AU" sz="700" dirty="0">
                <a:solidFill>
                  <a:srgbClr val="FFFFFF"/>
                </a:solidFill>
              </a:rPr>
              <a:t>19</a:t>
            </a:r>
            <a:r>
              <a:rPr lang="en" sz="700" dirty="0">
                <a:solidFill>
                  <a:srgbClr val="FFFFFF"/>
                </a:solidFill>
              </a:rPr>
              <a:t> </a:t>
            </a:r>
            <a:endParaRPr sz="700" dirty="0">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FFFFFF"/>
              </a:buClr>
              <a:buSzPts val="5200"/>
              <a:buChar char="●"/>
              <a:defRPr sz="5200">
                <a:solidFill>
                  <a:srgbClr val="FFFFFF"/>
                </a:solidFill>
              </a:defRPr>
            </a:lvl1pPr>
            <a:lvl2pPr lvl="1" algn="ctr" rtl="0">
              <a:spcBef>
                <a:spcPts val="0"/>
              </a:spcBef>
              <a:spcAft>
                <a:spcPts val="0"/>
              </a:spcAft>
              <a:buClr>
                <a:srgbClr val="FFFFFF"/>
              </a:buClr>
              <a:buSzPts val="5200"/>
              <a:buChar char="○"/>
              <a:defRPr sz="5200">
                <a:solidFill>
                  <a:srgbClr val="FFFFFF"/>
                </a:solidFill>
              </a:defRPr>
            </a:lvl2pPr>
            <a:lvl3pPr lvl="2" algn="ctr" rtl="0">
              <a:spcBef>
                <a:spcPts val="0"/>
              </a:spcBef>
              <a:spcAft>
                <a:spcPts val="0"/>
              </a:spcAft>
              <a:buClr>
                <a:srgbClr val="FFFFFF"/>
              </a:buClr>
              <a:buSzPts val="5200"/>
              <a:buChar char="■"/>
              <a:defRPr sz="5200">
                <a:solidFill>
                  <a:srgbClr val="FFFFFF"/>
                </a:solidFill>
              </a:defRPr>
            </a:lvl3pPr>
            <a:lvl4pPr lvl="3" algn="ctr" rtl="0">
              <a:spcBef>
                <a:spcPts val="0"/>
              </a:spcBef>
              <a:spcAft>
                <a:spcPts val="0"/>
              </a:spcAft>
              <a:buClr>
                <a:srgbClr val="FFFFFF"/>
              </a:buClr>
              <a:buSzPts val="5200"/>
              <a:buChar char="●"/>
              <a:defRPr sz="5200">
                <a:solidFill>
                  <a:srgbClr val="FFFFFF"/>
                </a:solidFill>
              </a:defRPr>
            </a:lvl4pPr>
            <a:lvl5pPr lvl="4" algn="ctr" rtl="0">
              <a:spcBef>
                <a:spcPts val="0"/>
              </a:spcBef>
              <a:spcAft>
                <a:spcPts val="0"/>
              </a:spcAft>
              <a:buClr>
                <a:srgbClr val="FFFFFF"/>
              </a:buClr>
              <a:buSzPts val="5200"/>
              <a:buChar char="○"/>
              <a:defRPr sz="5200">
                <a:solidFill>
                  <a:srgbClr val="FFFFFF"/>
                </a:solidFill>
              </a:defRPr>
            </a:lvl5pPr>
            <a:lvl6pPr lvl="5" algn="ctr" rtl="0">
              <a:spcBef>
                <a:spcPts val="0"/>
              </a:spcBef>
              <a:spcAft>
                <a:spcPts val="0"/>
              </a:spcAft>
              <a:buClr>
                <a:srgbClr val="FFFFFF"/>
              </a:buClr>
              <a:buSzPts val="5200"/>
              <a:buChar char="■"/>
              <a:defRPr sz="5200">
                <a:solidFill>
                  <a:srgbClr val="FFFFFF"/>
                </a:solidFill>
              </a:defRPr>
            </a:lvl6pPr>
            <a:lvl7pPr lvl="6" algn="ctr" rtl="0">
              <a:spcBef>
                <a:spcPts val="0"/>
              </a:spcBef>
              <a:spcAft>
                <a:spcPts val="0"/>
              </a:spcAft>
              <a:buClr>
                <a:srgbClr val="FFFFFF"/>
              </a:buClr>
              <a:buSzPts val="5200"/>
              <a:buChar char="●"/>
              <a:defRPr sz="5200">
                <a:solidFill>
                  <a:srgbClr val="FFFFFF"/>
                </a:solidFill>
              </a:defRPr>
            </a:lvl7pPr>
            <a:lvl8pPr lvl="7" algn="ctr" rtl="0">
              <a:spcBef>
                <a:spcPts val="0"/>
              </a:spcBef>
              <a:spcAft>
                <a:spcPts val="0"/>
              </a:spcAft>
              <a:buClr>
                <a:srgbClr val="FFFFFF"/>
              </a:buClr>
              <a:buSzPts val="5200"/>
              <a:buChar char="○"/>
              <a:defRPr sz="5200">
                <a:solidFill>
                  <a:srgbClr val="FFFFFF"/>
                </a:solidFill>
              </a:defRPr>
            </a:lvl8pPr>
            <a:lvl9pPr lvl="8" algn="ctr" rtl="0">
              <a:spcBef>
                <a:spcPts val="0"/>
              </a:spcBef>
              <a:spcAft>
                <a:spcPts val="0"/>
              </a:spcAft>
              <a:buClr>
                <a:srgbClr val="FFFFFF"/>
              </a:buClr>
              <a:buSzPts val="5200"/>
              <a:buChar char="■"/>
              <a:defRPr sz="5200">
                <a:solidFill>
                  <a:srgbClr val="FFFFFF"/>
                </a:solidFill>
              </a:defRPr>
            </a:lvl9pPr>
          </a:lstStyle>
          <a:p>
            <a:endParaRPr/>
          </a:p>
        </p:txBody>
      </p:sp>
      <p:sp>
        <p:nvSpPr>
          <p:cNvPr id="73" name="Google Shape;73;p15"/>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Clr>
                <a:srgbClr val="FFFFFF"/>
              </a:buClr>
              <a:buSzPts val="2800"/>
              <a:buNone/>
              <a:defRPr sz="28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2.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theme" Target="../theme/theme3.xml"/><Relationship Id="rId1" Type="http://schemas.openxmlformats.org/officeDocument/2006/relationships/slideLayout" Target="../slideLayouts/slideLayout14.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jpg"/><Relationship Id="rId10" Type="http://schemas.openxmlformats.org/officeDocument/2006/relationships/image" Target="../media/image8.jpg"/><Relationship Id="rId4" Type="http://schemas.openxmlformats.org/officeDocument/2006/relationships/image" Target="../media/image2.png"/><Relationship Id="rId9" Type="http://schemas.openxmlformats.org/officeDocument/2006/relationships/image" Target="../media/image7.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4">
            <a:alphaModFix/>
          </a:blip>
          <a:srcRect/>
          <a:stretch/>
        </p:blipFill>
        <p:spPr>
          <a:xfrm rot="-5400000">
            <a:off x="2000250" y="-2000249"/>
            <a:ext cx="5143500" cy="9144000"/>
          </a:xfrm>
          <a:prstGeom prst="rect">
            <a:avLst/>
          </a:prstGeom>
          <a:noFill/>
          <a:ln>
            <a:noFill/>
          </a:ln>
        </p:spPr>
      </p:pic>
      <p:sp>
        <p:nvSpPr>
          <p:cNvPr id="52" name="Google Shape;52;p13"/>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3" name="Google Shape;53;p13"/>
          <p:cNvPicPr preferRelativeResize="0"/>
          <p:nvPr/>
        </p:nvPicPr>
        <p:blipFill rotWithShape="1">
          <a:blip r:embed="rId5">
            <a:alphaModFix/>
          </a:blip>
          <a:srcRect/>
          <a:stretch/>
        </p:blipFill>
        <p:spPr>
          <a:xfrm>
            <a:off x="5905500" y="188386"/>
            <a:ext cx="2914800" cy="1235700"/>
          </a:xfrm>
          <a:prstGeom prst="rect">
            <a:avLst/>
          </a:prstGeom>
          <a:noFill/>
          <a:ln>
            <a:noFill/>
          </a:ln>
        </p:spPr>
      </p:pic>
      <p:pic>
        <p:nvPicPr>
          <p:cNvPr id="54" name="Google Shape;54;p13"/>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55" name="Google Shape;55;p13"/>
          <p:cNvPicPr preferRelativeResize="0"/>
          <p:nvPr/>
        </p:nvPicPr>
        <p:blipFill rotWithShape="1">
          <a:blip r:embed="rId7">
            <a:alphaModFix/>
          </a:blip>
          <a:srcRect/>
          <a:stretch/>
        </p:blipFill>
        <p:spPr>
          <a:xfrm>
            <a:off x="1664614" y="4388019"/>
            <a:ext cx="985800" cy="691800"/>
          </a:xfrm>
          <a:prstGeom prst="rect">
            <a:avLst/>
          </a:prstGeom>
          <a:noFill/>
          <a:ln>
            <a:noFill/>
          </a:ln>
        </p:spPr>
      </p:pic>
      <p:pic>
        <p:nvPicPr>
          <p:cNvPr id="56" name="Google Shape;56;p13"/>
          <p:cNvPicPr preferRelativeResize="0"/>
          <p:nvPr/>
        </p:nvPicPr>
        <p:blipFill rotWithShape="1">
          <a:blip r:embed="rId8">
            <a:alphaModFix/>
          </a:blip>
          <a:srcRect/>
          <a:stretch/>
        </p:blipFill>
        <p:spPr>
          <a:xfrm>
            <a:off x="2774092" y="4425713"/>
            <a:ext cx="895800" cy="593700"/>
          </a:xfrm>
          <a:prstGeom prst="rect">
            <a:avLst/>
          </a:prstGeom>
          <a:noFill/>
          <a:ln>
            <a:noFill/>
          </a:ln>
        </p:spPr>
      </p:pic>
      <p:pic>
        <p:nvPicPr>
          <p:cNvPr id="57" name="Google Shape;57;p13"/>
          <p:cNvPicPr preferRelativeResize="0"/>
          <p:nvPr/>
        </p:nvPicPr>
        <p:blipFill rotWithShape="1">
          <a:blip r:embed="rId9">
            <a:alphaModFix/>
          </a:blip>
          <a:srcRect/>
          <a:stretch/>
        </p:blipFill>
        <p:spPr>
          <a:xfrm>
            <a:off x="3836304" y="4386725"/>
            <a:ext cx="1083600" cy="675900"/>
          </a:xfrm>
          <a:prstGeom prst="rect">
            <a:avLst/>
          </a:prstGeom>
          <a:noFill/>
          <a:ln>
            <a:noFill/>
          </a:ln>
        </p:spPr>
      </p:pic>
      <p:pic>
        <p:nvPicPr>
          <p:cNvPr id="58" name="Google Shape;58;p13"/>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59" name="Google Shape;59;p13"/>
          <p:cNvPicPr preferRelativeResize="0"/>
          <p:nvPr/>
        </p:nvPicPr>
        <p:blipFill rotWithShape="1">
          <a:blip r:embed="rId11">
            <a:alphaModFix/>
          </a:blip>
          <a:srcRect/>
          <a:stretch/>
        </p:blipFill>
        <p:spPr>
          <a:xfrm>
            <a:off x="5876985" y="4373688"/>
            <a:ext cx="1765800" cy="720600"/>
          </a:xfrm>
          <a:prstGeom prst="rect">
            <a:avLst/>
          </a:prstGeom>
          <a:noFill/>
          <a:ln>
            <a:noFill/>
          </a:ln>
        </p:spPr>
      </p:pic>
      <p:pic>
        <p:nvPicPr>
          <p:cNvPr id="60" name="Google Shape;60;p13"/>
          <p:cNvPicPr preferRelativeResize="0"/>
          <p:nvPr/>
        </p:nvPicPr>
        <p:blipFill rotWithShape="1">
          <a:blip r:embed="rId12">
            <a:alphaModFix/>
          </a:blip>
          <a:srcRect/>
          <a:stretch/>
        </p:blipFill>
        <p:spPr>
          <a:xfrm>
            <a:off x="7732679" y="4348162"/>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3">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4">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5">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6">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7">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8">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9">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0">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1">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hyperlink" Target="http://vdi.nci.org.au/help" TargetMode="External"/><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hyperlink" Target="http://nci.org.au/services-support/getting-help/gdata-faqs/"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hyperlink" Target="https://cyberduck.io/" TargetMode="External"/><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hyperlink" Target="https://filezilla-project.org/"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hyperlink" Target="https://my.nci.org.au" TargetMode="External"/><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hyperlink" Target="mailto:help@nci.org.au"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nci.org.au/systems-services/national-facility/vdi/*"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hyperlink" Target="https://vdi.nci.org.au/strudel.json"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hyperlink" Target="https://vdi.nci.org.au/strudel.json"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Introduction to </a:t>
            </a:r>
            <a:r>
              <a:rPr lang="en" sz="3400" b="0" i="0" u="none" strike="noStrike" cap="none" dirty="0">
                <a:solidFill>
                  <a:srgbClr val="FFFFFF"/>
                </a:solidFill>
                <a:latin typeface="Calibri"/>
                <a:ea typeface="Calibri"/>
                <a:cs typeface="Calibri"/>
                <a:sym typeface="Calibri"/>
              </a:rPr>
              <a:t>NCI’s VDI</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err="1"/>
              <a:t>Jingbo</a:t>
            </a:r>
            <a:r>
              <a:rPr lang="en" sz="1800" dirty="0"/>
              <a:t> Wang &amp; Kate Snow</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3"/>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10" name="Google Shape;210;p33"/>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When first logging on:</a:t>
            </a:r>
            <a:endParaRPr sz="1800">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First, navigate to the </a:t>
            </a:r>
            <a:r>
              <a:rPr lang="en" b="1">
                <a:solidFill>
                  <a:schemeClr val="dk1"/>
                </a:solidFill>
              </a:rPr>
              <a:t>Identity </a:t>
            </a:r>
            <a:r>
              <a:rPr lang="en">
                <a:solidFill>
                  <a:schemeClr val="dk1"/>
                </a:solidFill>
              </a:rPr>
              <a:t>menu</a:t>
            </a:r>
            <a:endParaRPr>
              <a:solidFill>
                <a:schemeClr val="dk1"/>
              </a:solidFill>
            </a:endParaRPr>
          </a:p>
          <a:p>
            <a:pPr marL="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Here we have a few authentication options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you select </a:t>
            </a:r>
            <a:r>
              <a:rPr lang="en" b="1">
                <a:solidFill>
                  <a:schemeClr val="dk1"/>
                </a:solidFill>
              </a:rPr>
              <a:t>Remember me... </a:t>
            </a:r>
            <a:r>
              <a:rPr lang="en">
                <a:solidFill>
                  <a:schemeClr val="dk1"/>
                </a:solidFill>
              </a:rPr>
              <a:t>you will be asked to set up a pass phrase. Make sure this is </a:t>
            </a:r>
            <a:r>
              <a:rPr lang="en" b="1" u="sng">
                <a:solidFill>
                  <a:schemeClr val="dk1"/>
                </a:solidFill>
              </a:rPr>
              <a:t>not</a:t>
            </a:r>
            <a:r>
              <a:rPr lang="en" b="1">
                <a:solidFill>
                  <a:schemeClr val="dk1"/>
                </a:solidFill>
              </a:rPr>
              <a:t> </a:t>
            </a:r>
            <a:r>
              <a:rPr lang="en">
                <a:solidFill>
                  <a:schemeClr val="dk1"/>
                </a:solidFill>
              </a:rPr>
              <a:t>the same as your NCI password. </a:t>
            </a:r>
            <a:endParaRPr>
              <a:solidFill>
                <a:schemeClr val="dk1"/>
              </a:solidFill>
            </a:endParaRPr>
          </a:p>
          <a:p>
            <a:pPr marL="45720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But today, we will select the </a:t>
            </a:r>
            <a:r>
              <a:rPr lang="en" b="1">
                <a:solidFill>
                  <a:schemeClr val="dk1"/>
                </a:solidFill>
              </a:rPr>
              <a:t>Don’t remember me </a:t>
            </a:r>
            <a:r>
              <a:rPr lang="en">
                <a:solidFill>
                  <a:schemeClr val="dk1"/>
                </a:solidFill>
              </a:rPr>
              <a:t>option. </a:t>
            </a:r>
            <a:endParaRPr>
              <a:solidFill>
                <a:schemeClr val="dk1"/>
              </a:solidFill>
            </a:endParaRPr>
          </a:p>
          <a:p>
            <a:pPr marL="0" lvl="0" indent="0" algn="l" rtl="0">
              <a:spcBef>
                <a:spcPts val="0"/>
              </a:spcBef>
              <a:spcAft>
                <a:spcPts val="0"/>
              </a:spcAft>
              <a:buNone/>
            </a:pPr>
            <a:endParaRPr/>
          </a:p>
        </p:txBody>
      </p:sp>
      <p:pic>
        <p:nvPicPr>
          <p:cNvPr id="211" name="Google Shape;211;p33"/>
          <p:cNvPicPr preferRelativeResize="0"/>
          <p:nvPr/>
        </p:nvPicPr>
        <p:blipFill>
          <a:blip r:embed="rId3">
            <a:alphaModFix/>
          </a:blip>
          <a:stretch>
            <a:fillRect/>
          </a:stretch>
        </p:blipFill>
        <p:spPr>
          <a:xfrm>
            <a:off x="5461904" y="1086775"/>
            <a:ext cx="3465075" cy="2922500"/>
          </a:xfrm>
          <a:prstGeom prst="rect">
            <a:avLst/>
          </a:prstGeom>
          <a:noFill/>
          <a:ln>
            <a:noFill/>
          </a:ln>
        </p:spPr>
      </p:pic>
      <p:pic>
        <p:nvPicPr>
          <p:cNvPr id="212" name="Google Shape;212;p33"/>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18" name="Google Shape;218;p34"/>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Next: </a:t>
            </a:r>
            <a:endParaRPr sz="1800">
              <a:solidFill>
                <a:schemeClr val="dk1"/>
              </a:solidFill>
            </a:endParaRPr>
          </a:p>
          <a:p>
            <a:pPr marL="0" lvl="0" indent="0" algn="l" rtl="0">
              <a:spcBef>
                <a:spcPts val="0"/>
              </a:spcBef>
              <a:spcAft>
                <a:spcPts val="0"/>
              </a:spcAft>
              <a:buNone/>
            </a:pPr>
            <a:endParaRPr>
              <a:solidFill>
                <a:schemeClr val="dk1"/>
              </a:solidFill>
            </a:endParaRPr>
          </a:p>
          <a:p>
            <a:pPr marL="457200" marR="0" lvl="0" indent="-317500" algn="l" rtl="0">
              <a:lnSpc>
                <a:spcPct val="100000"/>
              </a:lnSpc>
              <a:spcBef>
                <a:spcPts val="0"/>
              </a:spcBef>
              <a:spcAft>
                <a:spcPts val="0"/>
              </a:spcAft>
              <a:buClr>
                <a:schemeClr val="dk1"/>
              </a:buClr>
              <a:buSzPts val="1400"/>
              <a:buChar char="●"/>
            </a:pPr>
            <a:r>
              <a:rPr lang="en">
                <a:solidFill>
                  <a:schemeClr val="dk1"/>
                </a:solidFill>
              </a:rPr>
              <a:t>Enter your </a:t>
            </a:r>
            <a:r>
              <a:rPr lang="en" b="1">
                <a:solidFill>
                  <a:schemeClr val="dk1"/>
                </a:solidFill>
              </a:rPr>
              <a:t>Username </a:t>
            </a:r>
            <a:r>
              <a:rPr lang="en">
                <a:solidFill>
                  <a:schemeClr val="dk1"/>
                </a:solidFill>
              </a:rPr>
              <a:t>and NCI password </a:t>
            </a:r>
            <a:endParaRPr>
              <a:solidFill>
                <a:schemeClr val="dk1"/>
              </a:solidFill>
            </a:endParaRPr>
          </a:p>
          <a:p>
            <a:pPr marL="0" marR="0" lvl="0" indent="0" algn="l" rtl="0">
              <a:lnSpc>
                <a:spcPct val="100000"/>
              </a:lnSpc>
              <a:spcBef>
                <a:spcPts val="0"/>
              </a:spcBef>
              <a:spcAft>
                <a:spcPts val="0"/>
              </a:spcAft>
              <a:buNone/>
            </a:pPr>
            <a:endParaRPr>
              <a:solidFill>
                <a:schemeClr val="dk1"/>
              </a:solidFill>
            </a:endParaRPr>
          </a:p>
          <a:p>
            <a:pPr marL="457200" marR="0" lvl="0" indent="-317500" algn="l" rtl="0">
              <a:lnSpc>
                <a:spcPct val="100000"/>
              </a:lnSpc>
              <a:spcBef>
                <a:spcPts val="0"/>
              </a:spcBef>
              <a:spcAft>
                <a:spcPts val="0"/>
              </a:spcAft>
              <a:buClr>
                <a:schemeClr val="dk1"/>
              </a:buClr>
              <a:buSzPts val="1400"/>
              <a:buChar char="●"/>
            </a:pPr>
            <a:r>
              <a:rPr lang="en">
                <a:solidFill>
                  <a:schemeClr val="dk1"/>
                </a:solidFill>
              </a:rPr>
              <a:t>Select </a:t>
            </a:r>
            <a:r>
              <a:rPr lang="en" b="1">
                <a:solidFill>
                  <a:schemeClr val="dk1"/>
                </a:solidFill>
              </a:rPr>
              <a:t>Login</a:t>
            </a:r>
            <a:endParaRPr b="1">
              <a:solidFill>
                <a:schemeClr val="dk1"/>
              </a:solidFill>
            </a:endParaRPr>
          </a:p>
          <a:p>
            <a:pPr marL="0" lvl="0" indent="0" algn="l" rtl="0">
              <a:spcBef>
                <a:spcPts val="0"/>
              </a:spcBef>
              <a:spcAft>
                <a:spcPts val="0"/>
              </a:spcAft>
              <a:buNone/>
            </a:pPr>
            <a:endParaRPr/>
          </a:p>
        </p:txBody>
      </p:sp>
      <p:pic>
        <p:nvPicPr>
          <p:cNvPr id="219" name="Google Shape;219;p34"/>
          <p:cNvPicPr preferRelativeResize="0"/>
          <p:nvPr/>
        </p:nvPicPr>
        <p:blipFill>
          <a:blip r:embed="rId3">
            <a:alphaModFix/>
          </a:blip>
          <a:stretch>
            <a:fillRect/>
          </a:stretch>
        </p:blipFill>
        <p:spPr>
          <a:xfrm>
            <a:off x="4673250" y="691499"/>
            <a:ext cx="4239725" cy="4248025"/>
          </a:xfrm>
          <a:prstGeom prst="rect">
            <a:avLst/>
          </a:prstGeom>
          <a:noFill/>
          <a:ln>
            <a:noFill/>
          </a:ln>
        </p:spPr>
      </p:pic>
      <p:pic>
        <p:nvPicPr>
          <p:cNvPr id="220" name="Google Shape;220;p34"/>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26" name="Google Shape;226;p35"/>
          <p:cNvPicPr preferRelativeResize="0"/>
          <p:nvPr/>
        </p:nvPicPr>
        <p:blipFill>
          <a:blip r:embed="rId3">
            <a:alphaModFix/>
          </a:blip>
          <a:stretch>
            <a:fillRect/>
          </a:stretch>
        </p:blipFill>
        <p:spPr>
          <a:xfrm>
            <a:off x="510025" y="603425"/>
            <a:ext cx="8123948" cy="4336525"/>
          </a:xfrm>
          <a:prstGeom prst="rect">
            <a:avLst/>
          </a:prstGeom>
          <a:noFill/>
          <a:ln>
            <a:noFill/>
          </a:ln>
        </p:spPr>
      </p:pic>
      <p:sp>
        <p:nvSpPr>
          <p:cNvPr id="227" name="Google Shape;227;p35"/>
          <p:cNvSpPr txBox="1"/>
          <p:nvPr/>
        </p:nvSpPr>
        <p:spPr>
          <a:xfrm>
            <a:off x="3733800" y="1905000"/>
            <a:ext cx="4267200" cy="2209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
                <a:solidFill>
                  <a:srgbClr val="FFFFFF"/>
                </a:solidFill>
              </a:rPr>
              <a:t>Inspect the software available via the menus</a:t>
            </a:r>
            <a:endParaRPr>
              <a:solidFill>
                <a:srgbClr val="FFFFFF"/>
              </a:solidFill>
            </a:endParaRPr>
          </a:p>
          <a:p>
            <a:pPr marL="0" lvl="0" indent="0" algn="l" rtl="0">
              <a:spcBef>
                <a:spcPts val="0"/>
              </a:spcBef>
              <a:spcAft>
                <a:spcPts val="0"/>
              </a:spcAft>
              <a:buNone/>
            </a:pP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Navigate into the menus to inspect software available via the graphical interface.</a:t>
            </a:r>
            <a:br>
              <a:rPr lang="en">
                <a:solidFill>
                  <a:srgbClr val="FFFFFF"/>
                </a:solidFill>
              </a:rPr>
            </a:br>
            <a:br>
              <a:rPr lang="en">
                <a:solidFill>
                  <a:srgbClr val="FFFFFF"/>
                </a:solidFill>
              </a:rPr>
            </a:br>
            <a:endParaRPr>
              <a:solidFill>
                <a:srgbClr val="FFFFFF"/>
              </a:solidFill>
            </a:endParaRPr>
          </a:p>
        </p:txBody>
      </p:sp>
      <p:pic>
        <p:nvPicPr>
          <p:cNvPr id="228" name="Google Shape;228;p35"/>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34" name="Google Shape;234;p36"/>
          <p:cNvPicPr preferRelativeResize="0"/>
          <p:nvPr/>
        </p:nvPicPr>
        <p:blipFill>
          <a:blip r:embed="rId3">
            <a:alphaModFix/>
          </a:blip>
          <a:stretch>
            <a:fillRect/>
          </a:stretch>
        </p:blipFill>
        <p:spPr>
          <a:xfrm>
            <a:off x="538700" y="611525"/>
            <a:ext cx="8203548" cy="4379050"/>
          </a:xfrm>
          <a:prstGeom prst="rect">
            <a:avLst/>
          </a:prstGeom>
          <a:noFill/>
          <a:ln>
            <a:noFill/>
          </a:ln>
        </p:spPr>
      </p:pic>
      <p:pic>
        <p:nvPicPr>
          <p:cNvPr id="235" name="Google Shape;235;p36"/>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36" name="Google Shape;236;p36"/>
          <p:cNvSpPr txBox="1"/>
          <p:nvPr/>
        </p:nvSpPr>
        <p:spPr>
          <a:xfrm>
            <a:off x="3733800" y="1905000"/>
            <a:ext cx="4267200" cy="16002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A variety of popular science based applications are available from this menu. </a:t>
            </a:r>
            <a:endParaRPr>
              <a:solidFill>
                <a:srgbClr val="FFFFFF"/>
              </a:solidFill>
            </a:endParaRPr>
          </a:p>
          <a:p>
            <a:pPr marL="457200" marR="0" lvl="0" indent="0" algn="l" rtl="0">
              <a:lnSpc>
                <a:spcPct val="100000"/>
              </a:lnSpc>
              <a:spcBef>
                <a:spcPts val="0"/>
              </a:spcBef>
              <a:spcAft>
                <a:spcPts val="0"/>
              </a:spcAft>
              <a:buNone/>
            </a:pPr>
            <a:endParaRPr>
              <a:solidFill>
                <a:srgbClr val="FFFFFF"/>
              </a:solidFill>
            </a:endParaRPr>
          </a:p>
          <a:p>
            <a:pPr marL="457200" marR="0" lvl="0" indent="0" algn="l" rtl="0">
              <a:lnSpc>
                <a:spcPct val="100000"/>
              </a:lnSpc>
              <a:spcBef>
                <a:spcPts val="0"/>
              </a:spcBef>
              <a:spcAft>
                <a:spcPts val="0"/>
              </a:spcAft>
              <a:buNone/>
            </a:pPr>
            <a:r>
              <a:rPr lang="en" b="1">
                <a:solidFill>
                  <a:srgbClr val="FFFFFF"/>
                </a:solidFill>
              </a:rPr>
              <a:t>Note:</a:t>
            </a:r>
            <a:r>
              <a:rPr lang="en">
                <a:solidFill>
                  <a:srgbClr val="FFFFFF"/>
                </a:solidFill>
              </a:rPr>
              <a:t> Matlab is proprietary software and requires licence setup to use.</a:t>
            </a:r>
            <a:endParaRPr>
              <a:solidFill>
                <a:srgbClr val="FFFFFF"/>
              </a:solidFill>
            </a:endParaRPr>
          </a:p>
          <a:p>
            <a:pPr marL="457200" marR="0" lvl="0" indent="0" algn="l" rtl="0">
              <a:lnSpc>
                <a:spcPct val="100000"/>
              </a:lnSpc>
              <a:spcBef>
                <a:spcPts val="0"/>
              </a:spcBef>
              <a:spcAft>
                <a:spcPts val="0"/>
              </a:spcAft>
              <a:buNone/>
            </a:pPr>
            <a:endParaRPr>
              <a:solidFill>
                <a:srgbClr val="FFFFFF"/>
              </a:solidFill>
            </a:endParaRPr>
          </a:p>
          <a:p>
            <a:pPr marL="457200" marR="0" lvl="0" indent="0" algn="l" rtl="0">
              <a:lnSpc>
                <a:spcPct val="100000"/>
              </a:lnSpc>
              <a:spcBef>
                <a:spcPts val="0"/>
              </a:spcBef>
              <a:spcAft>
                <a:spcPts val="0"/>
              </a:spcAft>
              <a:buNone/>
            </a:pPr>
            <a:r>
              <a:rPr lang="en">
                <a:solidFill>
                  <a:srgbClr val="FFFFFF"/>
                </a:solidFill>
              </a:rPr>
              <a:t>Not all tools will be found from this application menu. We’ll discuss in a moment how to access the full range. </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42" name="Google Shape;242;p37"/>
          <p:cNvPicPr preferRelativeResize="0"/>
          <p:nvPr/>
        </p:nvPicPr>
        <p:blipFill>
          <a:blip r:embed="rId3">
            <a:alphaModFix/>
          </a:blip>
          <a:stretch>
            <a:fillRect/>
          </a:stretch>
        </p:blipFill>
        <p:spPr>
          <a:xfrm>
            <a:off x="687250" y="694625"/>
            <a:ext cx="7980125" cy="4259774"/>
          </a:xfrm>
          <a:prstGeom prst="rect">
            <a:avLst/>
          </a:prstGeom>
          <a:noFill/>
          <a:ln>
            <a:noFill/>
          </a:ln>
        </p:spPr>
      </p:pic>
      <p:pic>
        <p:nvPicPr>
          <p:cNvPr id="243" name="Google Shape;243;p37"/>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44" name="Google Shape;244;p37"/>
          <p:cNvSpPr txBox="1"/>
          <p:nvPr/>
        </p:nvSpPr>
        <p:spPr>
          <a:xfrm>
            <a:off x="3733800" y="1905000"/>
            <a:ext cx="4267200" cy="1295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Firefox is available for web browsing. </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8"/>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pic>
        <p:nvPicPr>
          <p:cNvPr id="250" name="Google Shape;250;p38"/>
          <p:cNvPicPr preferRelativeResize="0"/>
          <p:nvPr/>
        </p:nvPicPr>
        <p:blipFill>
          <a:blip r:embed="rId3">
            <a:alphaModFix/>
          </a:blip>
          <a:stretch>
            <a:fillRect/>
          </a:stretch>
        </p:blipFill>
        <p:spPr>
          <a:xfrm>
            <a:off x="564275" y="617325"/>
            <a:ext cx="8138475" cy="4344300"/>
          </a:xfrm>
          <a:prstGeom prst="rect">
            <a:avLst/>
          </a:prstGeom>
          <a:noFill/>
          <a:ln>
            <a:noFill/>
          </a:ln>
        </p:spPr>
      </p:pic>
      <p:pic>
        <p:nvPicPr>
          <p:cNvPr id="251" name="Google Shape;251;p38"/>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252" name="Google Shape;252;p38"/>
          <p:cNvSpPr txBox="1"/>
          <p:nvPr/>
        </p:nvSpPr>
        <p:spPr>
          <a:xfrm>
            <a:off x="3733800" y="1905000"/>
            <a:ext cx="4267200" cy="1295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r>
              <a:rPr lang="en">
                <a:solidFill>
                  <a:srgbClr val="FFFFFF"/>
                </a:solidFill>
              </a:rPr>
              <a:t>Under accessories is where you might go to use some of the text editing tools like </a:t>
            </a:r>
            <a:r>
              <a:rPr lang="en" b="1">
                <a:solidFill>
                  <a:srgbClr val="FFFFFF"/>
                </a:solidFill>
              </a:rPr>
              <a:t>Emacs</a:t>
            </a:r>
            <a:r>
              <a:rPr lang="en">
                <a:solidFill>
                  <a:srgbClr val="FFFFFF"/>
                </a:solidFill>
              </a:rPr>
              <a:t>, </a:t>
            </a:r>
            <a:r>
              <a:rPr lang="en" b="1">
                <a:solidFill>
                  <a:srgbClr val="FFFFFF"/>
                </a:solidFill>
              </a:rPr>
              <a:t>gedit</a:t>
            </a:r>
            <a:r>
              <a:rPr lang="en">
                <a:solidFill>
                  <a:srgbClr val="FFFFFF"/>
                </a:solidFill>
              </a:rPr>
              <a:t>, and </a:t>
            </a:r>
            <a:r>
              <a:rPr lang="en" b="1">
                <a:solidFill>
                  <a:srgbClr val="FFFFFF"/>
                </a:solidFill>
              </a:rPr>
              <a:t>Vi </a:t>
            </a:r>
            <a:r>
              <a:rPr lang="en">
                <a:solidFill>
                  <a:srgbClr val="FFFFFF"/>
                </a:solidFill>
              </a:rPr>
              <a:t>if you prefer to use them via GUI than command line.</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9"/>
          <p:cNvSpPr/>
          <p:nvPr/>
        </p:nvSpPr>
        <p:spPr>
          <a:xfrm>
            <a:off x="228600" y="3810000"/>
            <a:ext cx="8686800" cy="838200"/>
          </a:xfrm>
          <a:prstGeom prst="roundRect">
            <a:avLst>
              <a:gd name="adj" fmla="val 16667"/>
            </a:avLst>
          </a:pr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9"/>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Logging out and disconnecting</a:t>
            </a:r>
            <a:endParaRPr/>
          </a:p>
        </p:txBody>
      </p:sp>
      <p:sp>
        <p:nvSpPr>
          <p:cNvPr id="259" name="Google Shape;259;p39"/>
          <p:cNvSpPr txBox="1">
            <a:spLocks noGrp="1"/>
          </p:cNvSpPr>
          <p:nvPr>
            <p:ph type="body" idx="1"/>
          </p:nvPr>
        </p:nvSpPr>
        <p:spPr>
          <a:xfrm>
            <a:off x="432175" y="867900"/>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Disconnecting</a:t>
            </a:r>
            <a:br>
              <a:rPr lang="en"/>
            </a:br>
            <a:endParaRPr/>
          </a:p>
          <a:p>
            <a:pPr marL="457200" lvl="0" indent="-317500" algn="l" rtl="0">
              <a:lnSpc>
                <a:spcPct val="115000"/>
              </a:lnSpc>
              <a:spcBef>
                <a:spcPts val="0"/>
              </a:spcBef>
              <a:spcAft>
                <a:spcPts val="0"/>
              </a:spcAft>
              <a:buSzPts val="1400"/>
              <a:buChar char="●"/>
            </a:pPr>
            <a:r>
              <a:rPr lang="en"/>
              <a:t>If you just want to disconnect from the virtual desktop and leave it running so that you can return to it a short time later, then simply close the VNC window.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If you temporarily lose connectivity to the desktop (eg. network dropout) then the effect is the same.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When you connect to the same desktop pool again, Strudel will prompt you to either reconnect to the existing desktop or start a new one.  If you choose the later, then your existing desktop session will be terminated first.</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 b="1"/>
              <a:t>Warning:</a:t>
            </a:r>
            <a:r>
              <a:rPr lang="en"/>
              <a:t> Avoid leaving work unsaved when you disconnect from the desktop.  Your desktop session will be terminated if it is left disconnected for too long, or for other reasons such as system maintenance.</a:t>
            </a:r>
            <a:br>
              <a:rPr lang="en"/>
            </a:br>
            <a:endParaRPr/>
          </a:p>
        </p:txBody>
      </p:sp>
      <p:pic>
        <p:nvPicPr>
          <p:cNvPr id="260" name="Google Shape;260;p39"/>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Logging out and disconnecting</a:t>
            </a:r>
            <a:endParaRPr/>
          </a:p>
        </p:txBody>
      </p:sp>
      <p:sp>
        <p:nvSpPr>
          <p:cNvPr id="266" name="Google Shape;266;p40"/>
          <p:cNvSpPr txBox="1">
            <a:spLocks noGrp="1"/>
          </p:cNvSpPr>
          <p:nvPr>
            <p:ph type="body" idx="1"/>
          </p:nvPr>
        </p:nvSpPr>
        <p:spPr>
          <a:xfrm>
            <a:off x="432175" y="728475"/>
            <a:ext cx="5472900" cy="36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Logging Out</a:t>
            </a:r>
            <a:br>
              <a:rPr lang="en"/>
            </a:br>
            <a:endParaRPr/>
          </a:p>
          <a:p>
            <a:pPr marL="0" lvl="0" indent="0" algn="l" rtl="0">
              <a:spcBef>
                <a:spcPts val="0"/>
              </a:spcBef>
              <a:spcAft>
                <a:spcPts val="0"/>
              </a:spcAft>
              <a:buNone/>
            </a:pPr>
            <a:r>
              <a:rPr lang="en"/>
              <a:t>When you have finished with your virtual desktop and wish to logout: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Click on your name in the top right hand corner of the desktop and choose </a:t>
            </a:r>
            <a:r>
              <a:rPr lang="en" b="1"/>
              <a:t>“Quit”</a:t>
            </a:r>
            <a:r>
              <a:rPr lang="en"/>
              <a:t> from the menu.  Alternatively, you can choose </a:t>
            </a:r>
            <a:r>
              <a:rPr lang="en" b="1"/>
              <a:t>“Log Out”</a:t>
            </a:r>
            <a:r>
              <a:rPr lang="en"/>
              <a:t> from the </a:t>
            </a:r>
            <a:r>
              <a:rPr lang="en" b="1"/>
              <a:t>“System”</a:t>
            </a:r>
            <a:r>
              <a:rPr lang="en"/>
              <a:t> menu.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In either case, this will terminate all applications and end the desktop session.</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You will also be asked if you would like to </a:t>
            </a:r>
            <a:r>
              <a:rPr lang="en" b="1"/>
              <a:t>Leave it running </a:t>
            </a:r>
            <a:r>
              <a:rPr lang="en"/>
              <a:t>or </a:t>
            </a:r>
            <a:r>
              <a:rPr lang="en" b="1"/>
              <a:t>Stop the desktop</a:t>
            </a:r>
            <a:endParaRPr/>
          </a:p>
          <a:p>
            <a:pPr marL="0" lvl="0" indent="0" algn="l" rtl="0">
              <a:spcBef>
                <a:spcPts val="0"/>
              </a:spcBef>
              <a:spcAft>
                <a:spcPts val="0"/>
              </a:spcAft>
              <a:buNone/>
            </a:pPr>
            <a:br>
              <a:rPr lang="en"/>
            </a:br>
            <a:r>
              <a:rPr lang="en" b="1"/>
              <a:t>Tip: </a:t>
            </a:r>
            <a:r>
              <a:rPr lang="en"/>
              <a:t>Be sure to move any important files to an appropriate location under </a:t>
            </a:r>
            <a:r>
              <a:rPr lang="en">
                <a:latin typeface="Courier New"/>
                <a:ea typeface="Courier New"/>
                <a:cs typeface="Courier New"/>
                <a:sym typeface="Courier New"/>
              </a:rPr>
              <a:t>/g/data</a:t>
            </a:r>
            <a:r>
              <a:rPr lang="en"/>
              <a:t> or your home directory before ending the session.</a:t>
            </a:r>
            <a:br>
              <a:rPr lang="en"/>
            </a:br>
            <a:endParaRPr/>
          </a:p>
        </p:txBody>
      </p:sp>
      <p:pic>
        <p:nvPicPr>
          <p:cNvPr id="267" name="Google Shape;267;p40"/>
          <p:cNvPicPr preferRelativeResize="0"/>
          <p:nvPr/>
        </p:nvPicPr>
        <p:blipFill>
          <a:blip r:embed="rId3">
            <a:alphaModFix/>
          </a:blip>
          <a:stretch>
            <a:fillRect/>
          </a:stretch>
        </p:blipFill>
        <p:spPr>
          <a:xfrm>
            <a:off x="101400" y="4773825"/>
            <a:ext cx="839050" cy="291825"/>
          </a:xfrm>
          <a:prstGeom prst="rect">
            <a:avLst/>
          </a:prstGeom>
          <a:noFill/>
          <a:ln>
            <a:noFill/>
          </a:ln>
        </p:spPr>
      </p:pic>
      <p:pic>
        <p:nvPicPr>
          <p:cNvPr id="268" name="Google Shape;268;p40"/>
          <p:cNvPicPr preferRelativeResize="0"/>
          <p:nvPr/>
        </p:nvPicPr>
        <p:blipFill rotWithShape="1">
          <a:blip r:embed="rId4">
            <a:alphaModFix/>
          </a:blip>
          <a:srcRect l="3758" r="6102" b="7304"/>
          <a:stretch/>
        </p:blipFill>
        <p:spPr>
          <a:xfrm>
            <a:off x="5905075" y="1317823"/>
            <a:ext cx="3238925" cy="25683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1"/>
          <p:cNvSpPr/>
          <p:nvPr/>
        </p:nvSpPr>
        <p:spPr>
          <a:xfrm>
            <a:off x="1981200" y="1676400"/>
            <a:ext cx="4953000" cy="2362200"/>
          </a:xfrm>
          <a:prstGeom prst="roundRect">
            <a:avLst>
              <a:gd name="adj" fmla="val 16667"/>
            </a:avLst>
          </a:prstGeom>
          <a:solidFill>
            <a:srgbClr val="D0E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VDI access</a:t>
            </a:r>
            <a:endParaRPr/>
          </a:p>
        </p:txBody>
      </p:sp>
      <p:sp>
        <p:nvSpPr>
          <p:cNvPr id="275" name="Google Shape;275;p41"/>
          <p:cNvSpPr txBox="1">
            <a:spLocks noGrp="1"/>
          </p:cNvSpPr>
          <p:nvPr>
            <p:ph type="body" idx="1"/>
          </p:nvPr>
        </p:nvSpPr>
        <p:spPr>
          <a:xfrm>
            <a:off x="432175" y="943975"/>
            <a:ext cx="8234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VDI makes it easier for new scientists to get started at NCI, and to collaborate with others.</a:t>
            </a:r>
            <a:br>
              <a:rPr lang="en">
                <a:solidFill>
                  <a:schemeClr val="dk1"/>
                </a:solidFill>
              </a:rPr>
            </a:br>
            <a:br>
              <a:rPr lang="en">
                <a:solidFill>
                  <a:schemeClr val="dk1"/>
                </a:solidFill>
              </a:rPr>
            </a:br>
            <a:endParaRPr>
              <a:solidFill>
                <a:schemeClr val="dk1"/>
              </a:solidFill>
            </a:endParaRPr>
          </a:p>
          <a:p>
            <a:pPr marL="0" lvl="0" indent="0" algn="l" rtl="0">
              <a:spcBef>
                <a:spcPts val="0"/>
              </a:spcBef>
              <a:spcAft>
                <a:spcPts val="0"/>
              </a:spcAft>
              <a:buNone/>
            </a:pPr>
            <a:endParaRPr>
              <a:solidFill>
                <a:schemeClr val="dk1"/>
              </a:solidFill>
            </a:endParaRPr>
          </a:p>
          <a:p>
            <a:pPr marL="1828800" lvl="0" indent="0" algn="l" rtl="0">
              <a:spcBef>
                <a:spcPts val="0"/>
              </a:spcBef>
              <a:spcAft>
                <a:spcPts val="0"/>
              </a:spcAft>
              <a:buNone/>
            </a:pPr>
            <a:r>
              <a:rPr lang="en" b="1">
                <a:solidFill>
                  <a:schemeClr val="dk1"/>
                </a:solidFill>
              </a:rPr>
              <a:t>For additional information about: </a:t>
            </a:r>
            <a:endParaRPr b="1">
              <a:solidFill>
                <a:schemeClr val="dk1"/>
              </a:solidFill>
            </a:endParaRPr>
          </a:p>
          <a:p>
            <a:pPr marL="1828800" lvl="0" indent="0" algn="l" rtl="0">
              <a:spcBef>
                <a:spcPts val="0"/>
              </a:spcBef>
              <a:spcAft>
                <a:spcPts val="0"/>
              </a:spcAft>
              <a:buNone/>
            </a:pP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Software installation and configuration</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Virtual Machine specs</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Quotas and session time limits</a:t>
            </a:r>
            <a:endParaRPr>
              <a:solidFill>
                <a:schemeClr val="dk1"/>
              </a:solidFill>
            </a:endParaRPr>
          </a:p>
          <a:p>
            <a:pPr marL="2286000" lvl="0" indent="-317500" algn="l" rtl="0">
              <a:spcBef>
                <a:spcPts val="0"/>
              </a:spcBef>
              <a:spcAft>
                <a:spcPts val="0"/>
              </a:spcAft>
              <a:buClr>
                <a:schemeClr val="dk1"/>
              </a:buClr>
              <a:buSzPts val="1400"/>
              <a:buChar char="●"/>
            </a:pPr>
            <a:r>
              <a:rPr lang="en">
                <a:solidFill>
                  <a:schemeClr val="dk1"/>
                </a:solidFill>
              </a:rPr>
              <a:t>Other important information</a:t>
            </a:r>
            <a:endParaRPr>
              <a:solidFill>
                <a:schemeClr val="dk1"/>
              </a:solidFill>
            </a:endParaRPr>
          </a:p>
          <a:p>
            <a:pPr marL="1828800" lvl="0" indent="0" algn="l" rtl="0">
              <a:spcBef>
                <a:spcPts val="0"/>
              </a:spcBef>
              <a:spcAft>
                <a:spcPts val="0"/>
              </a:spcAft>
              <a:buNone/>
            </a:pPr>
            <a:endParaRPr>
              <a:solidFill>
                <a:schemeClr val="dk1"/>
              </a:solidFill>
            </a:endParaRPr>
          </a:p>
          <a:p>
            <a:pPr marL="1828800" lvl="0" indent="0" algn="l" rtl="0">
              <a:spcBef>
                <a:spcPts val="0"/>
              </a:spcBef>
              <a:spcAft>
                <a:spcPts val="0"/>
              </a:spcAft>
              <a:buNone/>
            </a:pPr>
            <a:r>
              <a:rPr lang="en">
                <a:solidFill>
                  <a:schemeClr val="dk1"/>
                </a:solidFill>
              </a:rPr>
              <a:t>Please see the VDI User Guide at </a:t>
            </a:r>
            <a:r>
              <a:rPr lang="en" u="sng">
                <a:solidFill>
                  <a:schemeClr val="hlink"/>
                </a:solidFill>
                <a:hlinkClick r:id="rId3"/>
              </a:rPr>
              <a:t>vdi.nci.org.au/help</a:t>
            </a:r>
            <a:r>
              <a:rPr lang="en">
                <a:solidFill>
                  <a:schemeClr val="dk1"/>
                </a:solidFill>
              </a:rPr>
              <a:t>. </a:t>
            </a:r>
            <a:endParaRPr>
              <a:solidFill>
                <a:schemeClr val="dk1"/>
              </a:solidFill>
            </a:endParaRPr>
          </a:p>
          <a:p>
            <a:pPr marL="182880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276" name="Google Shape;276;p41"/>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2"/>
          <p:cNvSpPr/>
          <p:nvPr/>
        </p:nvSpPr>
        <p:spPr>
          <a:xfrm>
            <a:off x="1447800" y="1447800"/>
            <a:ext cx="6282900" cy="2067300"/>
          </a:xfrm>
          <a:prstGeom prst="roundRect">
            <a:avLst>
              <a:gd name="adj" fmla="val 16667"/>
            </a:avLst>
          </a:pr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access to the VDI</a:t>
            </a:r>
            <a:endParaRPr/>
          </a:p>
        </p:txBody>
      </p:sp>
      <p:sp>
        <p:nvSpPr>
          <p:cNvPr id="283" name="Google Shape;283;p42"/>
          <p:cNvSpPr txBox="1">
            <a:spLocks noGrp="1"/>
          </p:cNvSpPr>
          <p:nvPr>
            <p:ph type="body" idx="1"/>
          </p:nvPr>
        </p:nvSpPr>
        <p:spPr>
          <a:xfrm>
            <a:off x="1600200" y="1600200"/>
            <a:ext cx="6197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Please note: </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Projects do not have VDI access by default. </a:t>
            </a: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en">
                <a:solidFill>
                  <a:schemeClr val="dk1"/>
                </a:solidFill>
              </a:rPr>
              <a:t>Please contact </a:t>
            </a:r>
            <a:r>
              <a:rPr lang="en" u="sng">
                <a:solidFill>
                  <a:schemeClr val="hlink"/>
                </a:solidFill>
                <a:hlinkClick r:id="rId3"/>
              </a:rPr>
              <a:t>help@nci.org.au</a:t>
            </a:r>
            <a:r>
              <a:rPr lang="en">
                <a:solidFill>
                  <a:schemeClr val="dk1"/>
                </a:solidFill>
              </a:rPr>
              <a:t> to request your project be granted access (must be a compute, not data, project).</a:t>
            </a:r>
            <a:endParaRPr>
              <a:solidFill>
                <a:schemeClr val="dk1"/>
              </a:solidFill>
            </a:endParaRPr>
          </a:p>
          <a:p>
            <a:pPr marL="0" lvl="0" indent="0" algn="l" rtl="0">
              <a:lnSpc>
                <a:spcPct val="150000"/>
              </a:lnSpc>
              <a:spcBef>
                <a:spcPts val="0"/>
              </a:spcBef>
              <a:spcAft>
                <a:spcPts val="0"/>
              </a:spcAft>
              <a:buNone/>
            </a:pPr>
            <a:endParaRPr>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284" name="Google Shape;284;p42"/>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What is a virtual laboratory?</a:t>
            </a:r>
            <a:endParaRPr/>
          </a:p>
        </p:txBody>
      </p:sp>
      <p:sp>
        <p:nvSpPr>
          <p:cNvPr id="148" name="Google Shape;148;p25"/>
          <p:cNvSpPr txBox="1">
            <a:spLocks noGrp="1"/>
          </p:cNvSpPr>
          <p:nvPr>
            <p:ph type="body" idx="1"/>
          </p:nvPr>
        </p:nvSpPr>
        <p:spPr>
          <a:xfrm>
            <a:off x="203700" y="838200"/>
            <a:ext cx="4063500" cy="35814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
              <a:t>A Virtual Laboratory is an interactive environment for creating and conducting simulated experiments via a computer interface. </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It provides a range of domain-specific digitally enabled data, programs and tools.</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NCI's VDI/VL team provides access to Virtual Desktop Infrastructure on NCI internal resources (separate to NeCTAR cloud resources).</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pic>
        <p:nvPicPr>
          <p:cNvPr id="149" name="Google Shape;149;p25"/>
          <p:cNvPicPr preferRelativeResize="0"/>
          <p:nvPr/>
        </p:nvPicPr>
        <p:blipFill>
          <a:blip r:embed="rId3">
            <a:alphaModFix/>
          </a:blip>
          <a:stretch>
            <a:fillRect/>
          </a:stretch>
        </p:blipFill>
        <p:spPr>
          <a:xfrm>
            <a:off x="101400" y="4773825"/>
            <a:ext cx="839050" cy="291825"/>
          </a:xfrm>
          <a:prstGeom prst="rect">
            <a:avLst/>
          </a:prstGeom>
          <a:noFill/>
          <a:ln>
            <a:noFill/>
          </a:ln>
        </p:spPr>
      </p:pic>
      <p:pic>
        <p:nvPicPr>
          <p:cNvPr id="150" name="Google Shape;150;p25"/>
          <p:cNvPicPr preferRelativeResize="0"/>
          <p:nvPr/>
        </p:nvPicPr>
        <p:blipFill>
          <a:blip r:embed="rId4">
            <a:alphaModFix/>
          </a:blip>
          <a:stretch>
            <a:fillRect/>
          </a:stretch>
        </p:blipFill>
        <p:spPr>
          <a:xfrm>
            <a:off x="4343398" y="1442285"/>
            <a:ext cx="4572002" cy="244391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3"/>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Recap: f</a:t>
            </a:r>
            <a:r>
              <a:rPr lang="en" sz="2400" b="0" i="0" u="none" strike="noStrike" cap="none">
                <a:solidFill>
                  <a:srgbClr val="FFFFFF"/>
                </a:solidFill>
                <a:latin typeface="Arial"/>
                <a:ea typeface="Arial"/>
                <a:cs typeface="Arial"/>
                <a:sym typeface="Arial"/>
              </a:rPr>
              <a:t>ilesystems on </a:t>
            </a:r>
            <a:r>
              <a:rPr lang="en"/>
              <a:t>raijin</a:t>
            </a:r>
            <a:endParaRPr sz="2400" b="0" i="0" u="none" strike="noStrike" cap="none">
              <a:solidFill>
                <a:srgbClr val="FFFFFF"/>
              </a:solidFill>
              <a:latin typeface="Arial"/>
              <a:ea typeface="Arial"/>
              <a:cs typeface="Arial"/>
              <a:sym typeface="Arial"/>
            </a:endParaRPr>
          </a:p>
        </p:txBody>
      </p:sp>
      <p:graphicFrame>
        <p:nvGraphicFramePr>
          <p:cNvPr id="290" name="Google Shape;290;p43"/>
          <p:cNvGraphicFramePr/>
          <p:nvPr/>
        </p:nvGraphicFramePr>
        <p:xfrm>
          <a:off x="698741" y="874008"/>
          <a:ext cx="7882450" cy="3126560"/>
        </p:xfrm>
        <a:graphic>
          <a:graphicData uri="http://schemas.openxmlformats.org/drawingml/2006/table">
            <a:tbl>
              <a:tblPr firstRow="1" bandRow="1">
                <a:noFill/>
                <a:tableStyleId>{EFA0CA19-ED92-4AA4-961F-08790605A7D3}</a:tableStyleId>
              </a:tblPr>
              <a:tblGrid>
                <a:gridCol w="909450">
                  <a:extLst>
                    <a:ext uri="{9D8B030D-6E8A-4147-A177-3AD203B41FA5}">
                      <a16:colId xmlns:a16="http://schemas.microsoft.com/office/drawing/2014/main" val="20000"/>
                    </a:ext>
                  </a:extLst>
                </a:gridCol>
                <a:gridCol w="2302850">
                  <a:extLst>
                    <a:ext uri="{9D8B030D-6E8A-4147-A177-3AD203B41FA5}">
                      <a16:colId xmlns:a16="http://schemas.microsoft.com/office/drawing/2014/main" val="20001"/>
                    </a:ext>
                  </a:extLst>
                </a:gridCol>
                <a:gridCol w="1283375">
                  <a:extLst>
                    <a:ext uri="{9D8B030D-6E8A-4147-A177-3AD203B41FA5}">
                      <a16:colId xmlns:a16="http://schemas.microsoft.com/office/drawing/2014/main" val="20002"/>
                    </a:ext>
                  </a:extLst>
                </a:gridCol>
                <a:gridCol w="921925">
                  <a:extLst>
                    <a:ext uri="{9D8B030D-6E8A-4147-A177-3AD203B41FA5}">
                      <a16:colId xmlns:a16="http://schemas.microsoft.com/office/drawing/2014/main" val="20003"/>
                    </a:ext>
                  </a:extLst>
                </a:gridCol>
                <a:gridCol w="1190725">
                  <a:extLst>
                    <a:ext uri="{9D8B030D-6E8A-4147-A177-3AD203B41FA5}">
                      <a16:colId xmlns:a16="http://schemas.microsoft.com/office/drawing/2014/main" val="20004"/>
                    </a:ext>
                  </a:extLst>
                </a:gridCol>
                <a:gridCol w="1274125">
                  <a:extLst>
                    <a:ext uri="{9D8B030D-6E8A-4147-A177-3AD203B41FA5}">
                      <a16:colId xmlns:a16="http://schemas.microsoft.com/office/drawing/2014/main" val="20005"/>
                    </a:ext>
                  </a:extLst>
                </a:gridCol>
              </a:tblGrid>
              <a:tr h="261600">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Filesystem</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Purpose</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Quota</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Backup</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Availability</a:t>
                      </a:r>
                      <a:endParaRPr sz="1000" b="1">
                        <a:solidFill>
                          <a:srgbClr val="333333"/>
                        </a:solidFill>
                        <a:highlight>
                          <a:srgbClr val="FFFFFF"/>
                        </a:highlight>
                      </a:endParaRPr>
                    </a:p>
                  </a:txBody>
                  <a:tcPr marL="68575" marR="68575" marT="91425" marB="91425"/>
                </a:tc>
                <a:tc>
                  <a:txBody>
                    <a:bodyPr/>
                    <a:lstStyle/>
                    <a:p>
                      <a:pPr marL="0" lvl="0" indent="0" algn="ctr" rtl="0">
                        <a:lnSpc>
                          <a:spcPct val="115000"/>
                        </a:lnSpc>
                        <a:spcBef>
                          <a:spcPts val="0"/>
                        </a:spcBef>
                        <a:spcAft>
                          <a:spcPts val="800"/>
                        </a:spcAft>
                        <a:buNone/>
                      </a:pPr>
                      <a:r>
                        <a:rPr lang="en" sz="1000" b="1">
                          <a:solidFill>
                            <a:srgbClr val="333333"/>
                          </a:solidFill>
                          <a:highlight>
                            <a:srgbClr val="FFFFFF"/>
                          </a:highlight>
                        </a:rPr>
                        <a:t>Time limit</a:t>
                      </a:r>
                      <a:endParaRPr sz="1000" b="1">
                        <a:solidFill>
                          <a:srgbClr val="333333"/>
                        </a:solidFill>
                        <a:highlight>
                          <a:srgbClr val="FFFFFF"/>
                        </a:highlight>
                      </a:endParaRPr>
                    </a:p>
                  </a:txBody>
                  <a:tcPr marL="68575" marR="68575" marT="91425" marB="91425"/>
                </a:tc>
                <a:extLst>
                  <a:ext uri="{0D108BD9-81ED-4DB2-BD59-A6C34878D82A}">
                    <a16:rowId xmlns:a16="http://schemas.microsoft.com/office/drawing/2014/main" val="10000"/>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/home</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Irreproducible data eg. source code</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2GB (user)</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Yes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None</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val="10001"/>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/short</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Input/output production data files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72GB (proj)</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finite TBD</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val="10002"/>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/g/data</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0"/>
                        </a:spcAft>
                        <a:buNone/>
                      </a:pPr>
                      <a:r>
                        <a:rPr lang="en" sz="1000">
                          <a:solidFill>
                            <a:srgbClr val="333333"/>
                          </a:solidFill>
                          <a:highlight>
                            <a:srgbClr val="FFFFFF"/>
                          </a:highlight>
                        </a:rPr>
                        <a:t>Processing and storage of large data and collections which need fast access for publishing, e.g. RDSI.</a:t>
                      </a:r>
                      <a:endParaRPr sz="1000">
                        <a:solidFill>
                          <a:srgbClr val="333333"/>
                        </a:solidFill>
                        <a:highlight>
                          <a:srgbClr val="FFFFFF"/>
                        </a:highlight>
                      </a:endParaRPr>
                    </a:p>
                    <a:p>
                      <a:pPr marL="0" lvl="0" indent="0" algn="l" rtl="0">
                        <a:lnSpc>
                          <a:spcPct val="115000"/>
                        </a:lnSpc>
                        <a:spcBef>
                          <a:spcPts val="800"/>
                        </a:spcBef>
                        <a:spcAft>
                          <a:spcPts val="800"/>
                        </a:spcAft>
                        <a:buNone/>
                      </a:pPr>
                      <a:r>
                        <a:rPr lang="en" sz="1000">
                          <a:solidFill>
                            <a:srgbClr val="333333"/>
                          </a:solidFill>
                          <a:highlight>
                            <a:srgbClr val="FFFFFF"/>
                          </a:highlight>
                        </a:rPr>
                        <a:t>Considered a long-term storage space for frequently accessed data</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project dependent</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global</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Duration of project</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val="10003"/>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latin typeface="Courier New"/>
                          <a:ea typeface="Courier New"/>
                          <a:cs typeface="Courier New"/>
                          <a:sym typeface="Courier New"/>
                        </a:rPr>
                        <a:t>$PBS_JOBFS</a:t>
                      </a:r>
                      <a:endParaRPr sz="1000" b="1">
                        <a:solidFill>
                          <a:srgbClr val="333333"/>
                        </a:solidFill>
                        <a:highlight>
                          <a:srgbClr val="FFFFFF"/>
                        </a:highlight>
                        <a:latin typeface="Courier New"/>
                        <a:ea typeface="Courier New"/>
                        <a:cs typeface="Courier New"/>
                        <a:sym typeface="Courier New"/>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IO intensive data in batch jobs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 </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 No</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local to node</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Duration of job</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val="10004"/>
                  </a:ext>
                </a:extLst>
              </a:tr>
              <a:tr h="0">
                <a:tc>
                  <a:txBody>
                    <a:bodyPr/>
                    <a:lstStyle/>
                    <a:p>
                      <a:pPr marL="0" lvl="0" indent="0" algn="l" rtl="0">
                        <a:lnSpc>
                          <a:spcPct val="115000"/>
                        </a:lnSpc>
                        <a:spcBef>
                          <a:spcPts val="0"/>
                        </a:spcBef>
                        <a:spcAft>
                          <a:spcPts val="800"/>
                        </a:spcAft>
                        <a:buNone/>
                      </a:pPr>
                      <a:r>
                        <a:rPr lang="en" sz="1000" b="1">
                          <a:solidFill>
                            <a:srgbClr val="333333"/>
                          </a:solidFill>
                          <a:highlight>
                            <a:srgbClr val="FFFFFF"/>
                          </a:highlight>
                        </a:rPr>
                        <a:t>MDSS</a:t>
                      </a:r>
                      <a:endParaRPr sz="1000" b="1">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Archiving</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project dependent</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2 copies 2 locations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External - use mdss commands</a:t>
                      </a:r>
                      <a:endParaRPr sz="1000">
                        <a:solidFill>
                          <a:srgbClr val="333333"/>
                        </a:solidFill>
                        <a:highlight>
                          <a:srgbClr val="FFFFFF"/>
                        </a:highlight>
                      </a:endParaRPr>
                    </a:p>
                  </a:txBody>
                  <a:tcPr marL="68575" marR="68575" marT="91425" marB="91425"/>
                </a:tc>
                <a:tc>
                  <a:txBody>
                    <a:bodyPr/>
                    <a:lstStyle/>
                    <a:p>
                      <a:pPr marL="0" lvl="0" indent="0" algn="l" rtl="0">
                        <a:lnSpc>
                          <a:spcPct val="115000"/>
                        </a:lnSpc>
                        <a:spcBef>
                          <a:spcPts val="0"/>
                        </a:spcBef>
                        <a:spcAft>
                          <a:spcPts val="800"/>
                        </a:spcAft>
                        <a:buNone/>
                      </a:pPr>
                      <a:r>
                        <a:rPr lang="en" sz="1000">
                          <a:solidFill>
                            <a:srgbClr val="333333"/>
                          </a:solidFill>
                          <a:highlight>
                            <a:srgbClr val="FFFFFF"/>
                          </a:highlight>
                        </a:rPr>
                        <a:t>None</a:t>
                      </a:r>
                      <a:endParaRPr sz="1000">
                        <a:solidFill>
                          <a:srgbClr val="333333"/>
                        </a:solidFill>
                        <a:highlight>
                          <a:srgbClr val="FFFFFF"/>
                        </a:highlight>
                      </a:endParaRPr>
                    </a:p>
                  </a:txBody>
                  <a:tcPr marL="68575" marR="6857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296" name="Google Shape;296;p44"/>
          <p:cNvGraphicFramePr/>
          <p:nvPr/>
        </p:nvGraphicFramePr>
        <p:xfrm>
          <a:off x="745066" y="1439333"/>
          <a:ext cx="7882475" cy="3108980"/>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val="20000"/>
                    </a:ext>
                  </a:extLst>
                </a:gridCol>
                <a:gridCol w="4771125">
                  <a:extLst>
                    <a:ext uri="{9D8B030D-6E8A-4147-A177-3AD203B41FA5}">
                      <a16:colId xmlns:a16="http://schemas.microsoft.com/office/drawing/2014/main"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val="10000"/>
                  </a:ext>
                </a:extLst>
              </a:tr>
              <a:tr h="152400">
                <a:tc>
                  <a:txBody>
                    <a:bodyPr/>
                    <a:lstStyle/>
                    <a:p>
                      <a:pPr marL="0" marR="0" lvl="0" indent="0" algn="l" rtl="0">
                        <a:lnSpc>
                          <a:spcPct val="100000"/>
                        </a:lnSpc>
                        <a:spcBef>
                          <a:spcPts val="0"/>
                        </a:spcBef>
                        <a:spcAft>
                          <a:spcPts val="0"/>
                        </a:spcAft>
                        <a:buClr>
                          <a:srgbClr val="000000"/>
                        </a:buClr>
                        <a:buFont typeface="Arial"/>
                        <a:buNone/>
                      </a:pPr>
                      <a:r>
                        <a:rPr lang="en" sz="1200" u="none" strike="noStrike" cap="none"/>
                        <a:t>/home</a:t>
                      </a:r>
                      <a:endParaRPr/>
                    </a:p>
                    <a:p>
                      <a:pPr marL="0" marR="0" lvl="0" indent="0" algn="l" rtl="0">
                        <a:lnSpc>
                          <a:spcPct val="100000"/>
                        </a:lnSpc>
                        <a:spcBef>
                          <a:spcPts val="0"/>
                        </a:spcBef>
                        <a:spcAft>
                          <a:spcPts val="0"/>
                        </a:spcAft>
                        <a:buClr>
                          <a:srgbClr val="000000"/>
                        </a:buClr>
                        <a:buFont typeface="Arial"/>
                        <a:buNone/>
                      </a:pP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u="none" strike="noStrike" cap="none"/>
                        <a:t>User home directories.  Mounted across all desktop nodes.  Backed up to an archival system.  Disk usage quotas apply.  Good place for source code.</a:t>
                      </a:r>
                      <a:endParaRPr/>
                    </a:p>
                    <a:p>
                      <a:pPr marL="0" marR="0" lvl="0" indent="0" algn="l" rtl="0">
                        <a:lnSpc>
                          <a:spcPct val="100000"/>
                        </a:lnSpc>
                        <a:spcBef>
                          <a:spcPts val="0"/>
                        </a:spcBef>
                        <a:spcAft>
                          <a:spcPts val="0"/>
                        </a:spcAft>
                        <a:buClr>
                          <a:srgbClr val="000000"/>
                        </a:buClr>
                        <a:buFont typeface="Arial"/>
                        <a:buNone/>
                      </a:pPr>
                      <a:r>
                        <a:rPr lang="en" sz="1200" u="none" strike="noStrike" cap="none"/>
                        <a:t>Don’t use this location for high I/O workloads as performance will be poor and will impact on all other users.</a:t>
                      </a:r>
                      <a:endParaRPr/>
                    </a:p>
                    <a:p>
                      <a:pPr marL="0" marR="0" lvl="0" indent="0" algn="l" rtl="0">
                        <a:lnSpc>
                          <a:spcPct val="100000"/>
                        </a:lnSpc>
                        <a:spcBef>
                          <a:spcPts val="0"/>
                        </a:spcBef>
                        <a:spcAft>
                          <a:spcPts val="0"/>
                        </a:spcAft>
                        <a:buClr>
                          <a:srgbClr val="000000"/>
                        </a:buClr>
                        <a:buFont typeface="Arial"/>
                        <a:buNone/>
                      </a:pPr>
                      <a:r>
                        <a:rPr lang="en" sz="1200" u="none" strike="noStrike" cap="none"/>
                        <a:t>The following folders in the “Places” desktop menu are included:</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Home Folder</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Desktop</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Documents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Music</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Pictures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Videos</a:t>
                      </a:r>
                      <a:endParaRPr/>
                    </a:p>
                    <a:p>
                      <a:pPr marL="914400" marR="0" lvl="2" indent="0" algn="l" rtl="0">
                        <a:lnSpc>
                          <a:spcPct val="100000"/>
                        </a:lnSpc>
                        <a:spcBef>
                          <a:spcPts val="0"/>
                        </a:spcBef>
                        <a:spcAft>
                          <a:spcPts val="0"/>
                        </a:spcAft>
                        <a:buClr>
                          <a:srgbClr val="000000"/>
                        </a:buClr>
                        <a:buSzPts val="1200"/>
                        <a:buFont typeface="Arial"/>
                        <a:buChar char="•"/>
                      </a:pPr>
                      <a:r>
                        <a:rPr lang="en" sz="1200" u="none" strike="noStrike" cap="none">
                          <a:latin typeface="Courier"/>
                          <a:ea typeface="Courier"/>
                          <a:cs typeface="Courier"/>
                          <a:sym typeface="Courier"/>
                        </a:rPr>
                        <a:t> Downloads</a:t>
                      </a:r>
                      <a:endParaRPr/>
                    </a:p>
                    <a:p>
                      <a:pPr marL="0" marR="0" lvl="0" indent="0" algn="l" rtl="0">
                        <a:lnSpc>
                          <a:spcPct val="100000"/>
                        </a:lnSpc>
                        <a:spcBef>
                          <a:spcPts val="0"/>
                        </a:spcBef>
                        <a:spcAft>
                          <a:spcPts val="0"/>
                        </a:spcAft>
                        <a:buClr>
                          <a:srgbClr val="000000"/>
                        </a:buClr>
                        <a:buFont typeface="Arial"/>
                        <a:buNone/>
                      </a:pPr>
                      <a:r>
                        <a:rPr lang="en" sz="1200" u="none" strike="noStrike" cap="none"/>
                        <a:t>Note that “/home” on “raijin” is completely separate and cannot be accessed from the desktops.</a:t>
                      </a:r>
                      <a:endParaRPr/>
                    </a:p>
                  </a:txBody>
                  <a:tcPr marL="91450" marR="91450" marT="45725" marB="45725"/>
                </a:tc>
                <a:extLst>
                  <a:ext uri="{0D108BD9-81ED-4DB2-BD59-A6C34878D82A}">
                    <a16:rowId xmlns:a16="http://schemas.microsoft.com/office/drawing/2014/main" val="10001"/>
                  </a:ext>
                </a:extLst>
              </a:tr>
            </a:tbl>
          </a:graphicData>
        </a:graphic>
      </p:graphicFrame>
      <p:sp>
        <p:nvSpPr>
          <p:cNvPr id="297" name="Google Shape;297;p44"/>
          <p:cNvSpPr/>
          <p:nvPr/>
        </p:nvSpPr>
        <p:spPr>
          <a:xfrm>
            <a:off x="618066" y="674413"/>
            <a:ext cx="8170200" cy="73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Unless specifically noted in the table below, files stored on the virtual desktop node are not backed up.  You should treat any local storage locations as temporary for the duration of the desktop session only.</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45"/>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303" name="Google Shape;303;p45"/>
          <p:cNvGraphicFramePr/>
          <p:nvPr/>
        </p:nvGraphicFramePr>
        <p:xfrm>
          <a:off x="745066" y="999067"/>
          <a:ext cx="7882475" cy="2578638"/>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val="20000"/>
                    </a:ext>
                  </a:extLst>
                </a:gridCol>
                <a:gridCol w="4771125">
                  <a:extLst>
                    <a:ext uri="{9D8B030D-6E8A-4147-A177-3AD203B41FA5}">
                      <a16:colId xmlns:a16="http://schemas.microsoft.com/office/drawing/2014/main"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val="10000"/>
                  </a:ext>
                </a:extLst>
              </a:tr>
              <a:tr h="152400">
                <a:tc>
                  <a:txBody>
                    <a:bodyPr/>
                    <a:lstStyle/>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/g/data1</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/g/data2</a:t>
                      </a:r>
                      <a:endParaRPr/>
                    </a:p>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/g/data3</a:t>
                      </a:r>
                      <a:endParaRPr sz="1200" u="none" strike="noStrike" cap="none">
                        <a:latin typeface="Courier"/>
                        <a:ea typeface="Courier"/>
                        <a:cs typeface="Courier"/>
                        <a:sym typeface="Courier"/>
                      </a:endParaRPr>
                    </a:p>
                  </a:txBody>
                  <a:tcPr marL="91450" marR="91450" marT="45725" marB="45725"/>
                </a:tc>
                <a:tc>
                  <a:txBody>
                    <a:bodyPr/>
                    <a:lstStyle/>
                    <a:p>
                      <a:pPr marL="0" marR="0" lvl="0" indent="0" algn="l" rtl="0">
                        <a:lnSpc>
                          <a:spcPct val="115000"/>
                        </a:lnSpc>
                        <a:spcBef>
                          <a:spcPts val="0"/>
                        </a:spcBef>
                        <a:spcAft>
                          <a:spcPts val="0"/>
                        </a:spcAft>
                        <a:buClr>
                          <a:srgbClr val="000000"/>
                        </a:buClr>
                        <a:buFont typeface="Arial"/>
                        <a:buNone/>
                      </a:pPr>
                      <a:r>
                        <a:rPr lang="en" sz="1200" u="none" strike="noStrike" cap="none"/>
                        <a:t>The global Lustre filesystem which is also available on “raijin”.  </a:t>
                      </a:r>
                      <a:r>
                        <a:rPr lang="en" sz="1100">
                          <a:solidFill>
                            <a:schemeClr val="dk1"/>
                          </a:solidFill>
                        </a:rPr>
                        <a:t>Only a subset of volumes are accessible so please ask if you would like your project area to be made available.  Primarily intended for persistent data outputs and shared software installations.  More information can be found here: </a:t>
                      </a:r>
                      <a:r>
                        <a:rPr lang="en" sz="1100" u="sng">
                          <a:solidFill>
                            <a:srgbClr val="1155CC"/>
                          </a:solidFill>
                          <a:hlinkClick r:id="rId3"/>
                        </a:rPr>
                        <a:t>http://nci.org.au/services-support/getting-help/gdata-faqs/</a:t>
                      </a:r>
                      <a:r>
                        <a:rPr lang="en" sz="1200" u="none" strike="noStrike" cap="none"/>
                        <a:t>.</a:t>
                      </a:r>
                      <a:endParaRPr/>
                    </a:p>
                  </a:txBody>
                  <a:tcPr marL="91450" marR="91450" marT="45725" marB="45725"/>
                </a:tc>
                <a:extLst>
                  <a:ext uri="{0D108BD9-81ED-4DB2-BD59-A6C34878D82A}">
                    <a16:rowId xmlns:a16="http://schemas.microsoft.com/office/drawing/2014/main" val="10001"/>
                  </a:ext>
                </a:extLst>
              </a:tr>
              <a:tr h="152400">
                <a:tc>
                  <a:txBody>
                    <a:bodyPr/>
                    <a:lstStyle/>
                    <a:p>
                      <a:pPr marL="0" marR="0" lvl="0" indent="0" algn="l" rtl="0">
                        <a:lnSpc>
                          <a:spcPct val="115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/local</a:t>
                      </a:r>
                      <a:endParaRPr sz="1200" u="none" strike="noStrike" cap="none">
                        <a:latin typeface="Courier"/>
                        <a:ea typeface="Courier"/>
                        <a:cs typeface="Courier"/>
                        <a:sym typeface="Courier"/>
                      </a:endParaRPr>
                    </a:p>
                  </a:txBody>
                  <a:tcPr marL="91450" marR="91450" marT="45725" marB="457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rPr>
                        <a:t>Fast storage on the local node primarily intended for intermediate working files.  Neither persistent nor backed up.  Each user’s temporary directory (“</a:t>
                      </a:r>
                      <a:r>
                        <a:rPr lang="en" sz="1000">
                          <a:solidFill>
                            <a:schemeClr val="dk1"/>
                          </a:solidFill>
                          <a:latin typeface="Courier New"/>
                          <a:ea typeface="Courier New"/>
                          <a:cs typeface="Courier New"/>
                          <a:sym typeface="Courier New"/>
                        </a:rPr>
                        <a:t>$TMPDIR</a:t>
                      </a:r>
                      <a:r>
                        <a:rPr lang="en" sz="1100">
                          <a:solidFill>
                            <a:schemeClr val="dk1"/>
                          </a:solidFill>
                        </a:rPr>
                        <a:t>”) is set to this location.  Does not involve any network traffic and is backed by an SSD on the node.  Please take care not to fill up this volume as it will impact other users on the same node; currently we aren’t applying quotas but may do so in future.</a:t>
                      </a:r>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6"/>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Filesystems on the VDI</a:t>
            </a:r>
            <a:endParaRPr sz="2400" b="0" i="0" u="none" strike="noStrike" cap="none">
              <a:solidFill>
                <a:srgbClr val="FFFFFF"/>
              </a:solidFill>
              <a:latin typeface="Arial"/>
              <a:ea typeface="Arial"/>
              <a:cs typeface="Arial"/>
              <a:sym typeface="Arial"/>
            </a:endParaRPr>
          </a:p>
        </p:txBody>
      </p:sp>
      <p:graphicFrame>
        <p:nvGraphicFramePr>
          <p:cNvPr id="309" name="Google Shape;309;p46"/>
          <p:cNvGraphicFramePr/>
          <p:nvPr/>
        </p:nvGraphicFramePr>
        <p:xfrm>
          <a:off x="745066" y="999067"/>
          <a:ext cx="7882475" cy="3383300"/>
        </p:xfrm>
        <a:graphic>
          <a:graphicData uri="http://schemas.openxmlformats.org/drawingml/2006/table">
            <a:tbl>
              <a:tblPr firstRow="1" bandRow="1">
                <a:noFill/>
                <a:tableStyleId>{EFA0CA19-ED92-4AA4-961F-08790605A7D3}</a:tableStyleId>
              </a:tblPr>
              <a:tblGrid>
                <a:gridCol w="3111350">
                  <a:extLst>
                    <a:ext uri="{9D8B030D-6E8A-4147-A177-3AD203B41FA5}">
                      <a16:colId xmlns:a16="http://schemas.microsoft.com/office/drawing/2014/main" val="20000"/>
                    </a:ext>
                  </a:extLst>
                </a:gridCol>
                <a:gridCol w="4771125">
                  <a:extLst>
                    <a:ext uri="{9D8B030D-6E8A-4147-A177-3AD203B41FA5}">
                      <a16:colId xmlns:a16="http://schemas.microsoft.com/office/drawing/2014/main" val="20001"/>
                    </a:ext>
                  </a:extLst>
                </a:gridCol>
              </a:tblGrid>
              <a:tr h="261600">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Location</a:t>
                      </a:r>
                      <a:endParaRPr/>
                    </a:p>
                  </a:txBody>
                  <a:tcPr marL="91450" marR="91450" marT="45725" marB="45725"/>
                </a:tc>
                <a:tc>
                  <a:txBody>
                    <a:bodyPr/>
                    <a:lstStyle/>
                    <a:p>
                      <a:pPr marL="0" marR="0" lvl="0" indent="0" algn="l" rtl="0">
                        <a:lnSpc>
                          <a:spcPct val="100000"/>
                        </a:lnSpc>
                        <a:spcBef>
                          <a:spcPts val="0"/>
                        </a:spcBef>
                        <a:spcAft>
                          <a:spcPts val="0"/>
                        </a:spcAft>
                        <a:buClr>
                          <a:srgbClr val="000000"/>
                        </a:buClr>
                        <a:buFont typeface="Arial"/>
                        <a:buNone/>
                      </a:pPr>
                      <a:r>
                        <a:rPr lang="en" sz="1200" b="1" u="none" strike="noStrike" cap="none"/>
                        <a:t>Notes</a:t>
                      </a:r>
                      <a:endParaRPr sz="1200" u="none" strike="noStrike" cap="none"/>
                    </a:p>
                  </a:txBody>
                  <a:tcPr marL="91450" marR="91450" marT="45725" marB="45725"/>
                </a:tc>
                <a:extLst>
                  <a:ext uri="{0D108BD9-81ED-4DB2-BD59-A6C34878D82A}">
                    <a16:rowId xmlns:a16="http://schemas.microsoft.com/office/drawing/2014/main" val="10000"/>
                  </a:ext>
                </a:extLst>
              </a:tr>
              <a:tr h="152400">
                <a:tc>
                  <a:txBody>
                    <a:bodyPr/>
                    <a:lstStyle/>
                    <a:p>
                      <a:pPr marL="0" marR="0" lvl="0" indent="0" algn="l" rtl="0">
                        <a:lnSpc>
                          <a:spcPct val="100000"/>
                        </a:lnSpc>
                        <a:spcBef>
                          <a:spcPts val="0"/>
                        </a:spcBef>
                        <a:spcAft>
                          <a:spcPts val="0"/>
                        </a:spcAft>
                        <a:buClr>
                          <a:srgbClr val="000000"/>
                        </a:buClr>
                        <a:buFont typeface="Courier"/>
                        <a:buNone/>
                      </a:pPr>
                      <a:r>
                        <a:rPr lang="en" sz="1200" u="none" strike="noStrike" cap="none">
                          <a:latin typeface="Courier"/>
                          <a:ea typeface="Courier"/>
                          <a:cs typeface="Courier"/>
                          <a:sym typeface="Courier"/>
                        </a:rPr>
                        <a:t>/short</a:t>
                      </a:r>
                      <a:endParaRPr/>
                    </a:p>
                  </a:txBody>
                  <a:tcPr marL="91450" marR="91450" marT="45725" marB="45725"/>
                </a:tc>
                <a:tc>
                  <a:txBody>
                    <a:bodyPr/>
                    <a:lstStyle/>
                    <a:p>
                      <a:pPr marL="0" lvl="0" indent="0" algn="l" rtl="0">
                        <a:spcBef>
                          <a:spcPts val="0"/>
                        </a:spcBef>
                        <a:spcAft>
                          <a:spcPts val="0"/>
                        </a:spcAft>
                        <a:buClr>
                          <a:schemeClr val="dk1"/>
                        </a:buClr>
                        <a:buSzPts val="1100"/>
                        <a:buFont typeface="Arial"/>
                        <a:buNone/>
                      </a:pPr>
                      <a:r>
                        <a:rPr lang="en" sz="1100">
                          <a:solidFill>
                            <a:schemeClr val="dk1"/>
                          </a:solidFill>
                        </a:rPr>
                        <a:t>Note that “</a:t>
                      </a:r>
                      <a:r>
                        <a:rPr lang="en" sz="1000">
                          <a:solidFill>
                            <a:schemeClr val="dk1"/>
                          </a:solidFill>
                          <a:latin typeface="Courier New"/>
                          <a:ea typeface="Courier New"/>
                          <a:cs typeface="Courier New"/>
                          <a:sym typeface="Courier New"/>
                        </a:rPr>
                        <a:t>/short</a:t>
                      </a:r>
                      <a:r>
                        <a:rPr lang="en" sz="1100">
                          <a:solidFill>
                            <a:schemeClr val="dk1"/>
                          </a:solidFill>
                        </a:rPr>
                        <a:t>” on “</a:t>
                      </a:r>
                      <a:r>
                        <a:rPr lang="en" sz="1000">
                          <a:solidFill>
                            <a:schemeClr val="dk1"/>
                          </a:solidFill>
                          <a:latin typeface="Courier New"/>
                          <a:ea typeface="Courier New"/>
                          <a:cs typeface="Courier New"/>
                          <a:sym typeface="Courier New"/>
                        </a:rPr>
                        <a:t>raijin</a:t>
                      </a:r>
                      <a:r>
                        <a:rPr lang="en" sz="1100">
                          <a:solidFill>
                            <a:schemeClr val="dk1"/>
                          </a:solidFill>
                        </a:rPr>
                        <a:t>” is completely separate to the VDI and cannot be accessed from the desktops.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We recommend using either “</a:t>
                      </a:r>
                      <a:r>
                        <a:rPr lang="en" sz="1000">
                          <a:solidFill>
                            <a:schemeClr val="dk1"/>
                          </a:solidFill>
                          <a:latin typeface="Courier New"/>
                          <a:ea typeface="Courier New"/>
                          <a:cs typeface="Courier New"/>
                          <a:sym typeface="Courier New"/>
                        </a:rPr>
                        <a:t>/g/data</a:t>
                      </a:r>
                      <a:r>
                        <a:rPr lang="en" sz="1100">
                          <a:solidFill>
                            <a:schemeClr val="dk1"/>
                          </a:solidFill>
                        </a:rPr>
                        <a:t>” or “</a:t>
                      </a:r>
                      <a:r>
                        <a:rPr lang="en" sz="1000">
                          <a:solidFill>
                            <a:schemeClr val="dk1"/>
                          </a:solidFill>
                          <a:latin typeface="Courier New"/>
                          <a:ea typeface="Courier New"/>
                          <a:cs typeface="Courier New"/>
                          <a:sym typeface="Courier New"/>
                        </a:rPr>
                        <a:t>/local</a:t>
                      </a:r>
                      <a:r>
                        <a:rPr lang="en" sz="1100">
                          <a:solidFill>
                            <a:schemeClr val="dk1"/>
                          </a:solidFill>
                        </a:rPr>
                        <a:t>” (whichever is appropriate) instead of this area as it’s currently under consideration to be removed.  No new project allocations are being made here.  If you have a specific need for this storage please contact us to discuss your requirements.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Not backed up and not guaranteed to be persistent.  Unlike “</a:t>
                      </a:r>
                      <a:r>
                        <a:rPr lang="en" sz="1000">
                          <a:solidFill>
                            <a:schemeClr val="dk1"/>
                          </a:solidFill>
                          <a:latin typeface="Courier New"/>
                          <a:ea typeface="Courier New"/>
                          <a:cs typeface="Courier New"/>
                          <a:sym typeface="Courier New"/>
                        </a:rPr>
                        <a:t>/local</a:t>
                      </a:r>
                      <a:r>
                        <a:rPr lang="en" sz="1100">
                          <a:solidFill>
                            <a:schemeClr val="dk1"/>
                          </a:solidFill>
                        </a:rPr>
                        <a:t>”, this area is shared amongst all desktop nodes so you can exchange temporary working data with other colleagues if needed.  However, each project area is limited to 100GB and files will be purged automatically after 30 days.</a:t>
                      </a:r>
                      <a:endParaRPr sz="1100">
                        <a:solidFill>
                          <a:schemeClr val="dk1"/>
                        </a:solidFill>
                      </a:endParaRPr>
                    </a:p>
                    <a:p>
                      <a:pPr marL="0" lvl="0" indent="0" algn="l" rtl="0">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r>
                        <a:rPr lang="en" sz="1100">
                          <a:solidFill>
                            <a:schemeClr val="dk1"/>
                          </a:solidFill>
                        </a:rPr>
                        <a:t>Don’t use this location for high demand I/O workloads as performance will be poor and will impact on all other users.  For better performance you should use “</a:t>
                      </a:r>
                      <a:r>
                        <a:rPr lang="en" sz="1000">
                          <a:solidFill>
                            <a:schemeClr val="dk1"/>
                          </a:solidFill>
                          <a:latin typeface="Courier New"/>
                          <a:ea typeface="Courier New"/>
                          <a:cs typeface="Courier New"/>
                          <a:sym typeface="Courier New"/>
                        </a:rPr>
                        <a:t>/local</a:t>
                      </a:r>
                      <a:r>
                        <a:rPr lang="en" sz="1100">
                          <a:solidFill>
                            <a:schemeClr val="dk1"/>
                          </a:solidFill>
                        </a:rPr>
                        <a:t>” instead.</a:t>
                      </a:r>
                      <a:endParaRPr sz="1100">
                        <a:solidFill>
                          <a:schemeClr val="dk1"/>
                        </a:solidFill>
                      </a:endParaRPr>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7"/>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Transferring files to the VDI</a:t>
            </a:r>
            <a:endParaRPr sz="2400" b="0" i="0" u="none" strike="noStrike" cap="none">
              <a:solidFill>
                <a:srgbClr val="FFFFFF"/>
              </a:solidFill>
              <a:latin typeface="Arial"/>
              <a:ea typeface="Arial"/>
              <a:cs typeface="Arial"/>
              <a:sym typeface="Arial"/>
            </a:endParaRPr>
          </a:p>
        </p:txBody>
      </p:sp>
      <p:sp>
        <p:nvSpPr>
          <p:cNvPr id="315" name="Google Shape;315;p47"/>
          <p:cNvSpPr/>
          <p:nvPr/>
        </p:nvSpPr>
        <p:spPr>
          <a:xfrm>
            <a:off x="508001" y="803507"/>
            <a:ext cx="819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can </a:t>
            </a:r>
            <a:r>
              <a:rPr lang="en"/>
              <a:t>access</a:t>
            </a:r>
            <a:r>
              <a:rPr lang="en" sz="1400" b="0" i="0" u="none" strike="noStrike" cap="none">
                <a:solidFill>
                  <a:srgbClr val="000000"/>
                </a:solidFill>
                <a:latin typeface="Arial"/>
                <a:ea typeface="Arial"/>
                <a:cs typeface="Arial"/>
                <a:sym typeface="Arial"/>
              </a:rPr>
              <a:t> files between raijin and the virtual desktop through the </a:t>
            </a:r>
            <a:r>
              <a:rPr lang="en" sz="1400" b="0" i="0" u="none" strike="noStrike" cap="none">
                <a:solidFill>
                  <a:srgbClr val="000000"/>
                </a:solidFill>
                <a:latin typeface="Courier"/>
                <a:ea typeface="Courier"/>
                <a:cs typeface="Courier"/>
                <a:sym typeface="Courier"/>
              </a:rPr>
              <a:t>/g/data</a:t>
            </a:r>
            <a:r>
              <a:rPr lang="en" sz="1400" b="0" i="0" u="none" strike="noStrike" cap="none">
                <a:solidFill>
                  <a:srgbClr val="000000"/>
                </a:solidFill>
                <a:latin typeface="Arial"/>
                <a:ea typeface="Arial"/>
                <a:cs typeface="Arial"/>
                <a:sym typeface="Arial"/>
              </a:rPr>
              <a:t> shared filesystem and transfer files from other </a:t>
            </a:r>
            <a:r>
              <a:rPr lang="en"/>
              <a:t>raijin filesystems </a:t>
            </a:r>
            <a:r>
              <a:rPr lang="en" sz="1400" b="0" i="0" u="none" strike="noStrike" cap="none">
                <a:solidFill>
                  <a:srgbClr val="000000"/>
                </a:solidFill>
                <a:latin typeface="Arial"/>
                <a:ea typeface="Arial"/>
                <a:cs typeface="Arial"/>
                <a:sym typeface="Arial"/>
              </a:rPr>
              <a:t>e.g. unix command </a:t>
            </a:r>
            <a:r>
              <a:rPr lang="en" sz="1400" b="0" i="0" u="none" strike="noStrike" cap="none">
                <a:solidFill>
                  <a:srgbClr val="000000"/>
                </a:solidFill>
                <a:latin typeface="Courier"/>
                <a:ea typeface="Courier"/>
                <a:cs typeface="Courier"/>
                <a:sym typeface="Courier"/>
              </a:rPr>
              <a:t>cp</a:t>
            </a:r>
            <a:r>
              <a:rPr lang="en" sz="1400" b="0" i="0" u="none" strike="noStrike" cap="none">
                <a:solidFill>
                  <a:srgbClr val="000000"/>
                </a:solidFill>
                <a:latin typeface="Arial"/>
                <a:ea typeface="Arial"/>
                <a:cs typeface="Arial"/>
                <a:sym typeface="Arial"/>
              </a:rPr>
              <a:t>.</a:t>
            </a: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can transfer files between the virtual desktop and your local machine using the following tools:</a:t>
            </a:r>
            <a:endParaRPr/>
          </a:p>
          <a:p>
            <a:pPr marL="1828800" marR="0" lvl="4" indent="0" algn="l" rtl="0">
              <a:lnSpc>
                <a:spcPct val="100000"/>
              </a:lnSpc>
              <a:spcBef>
                <a:spcPts val="600"/>
              </a:spcBef>
              <a:spcAft>
                <a:spcPts val="0"/>
              </a:spcAft>
              <a:buClr>
                <a:srgbClr val="000000"/>
              </a:buClr>
              <a:buSzPts val="1400"/>
              <a:buFont typeface="Arial"/>
              <a:buChar char="•"/>
            </a:pPr>
            <a:r>
              <a:rPr lang="en" sz="1400" b="0" i="0" u="none" strike="noStrike" cap="none">
                <a:solidFill>
                  <a:srgbClr val="000000"/>
                </a:solidFill>
                <a:latin typeface="Courier"/>
                <a:ea typeface="Courier"/>
                <a:cs typeface="Courier"/>
                <a:sym typeface="Courier"/>
              </a:rPr>
              <a:t> rsync</a:t>
            </a:r>
            <a:endParaRPr sz="1400" b="0" i="0" u="none" strike="noStrike" cap="none">
              <a:solidFill>
                <a:srgbClr val="000000"/>
              </a:solidFill>
              <a:latin typeface="Courier"/>
              <a:ea typeface="Courier"/>
              <a:cs typeface="Courier"/>
              <a:sym typeface="Courier"/>
            </a:endParaRPr>
          </a:p>
          <a:p>
            <a:pPr marL="1828800" marR="0" lvl="4" indent="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Courier"/>
                <a:ea typeface="Courier"/>
                <a:cs typeface="Courier"/>
                <a:sym typeface="Courier"/>
              </a:rPr>
              <a:t> scp</a:t>
            </a:r>
            <a:endParaRPr sz="1400" b="0" i="0" u="none" strike="noStrike" cap="none">
              <a:solidFill>
                <a:srgbClr val="000000"/>
              </a:solidFill>
              <a:latin typeface="Arial"/>
              <a:ea typeface="Arial"/>
              <a:cs typeface="Arial"/>
              <a:sym typeface="Arial"/>
            </a:endParaRPr>
          </a:p>
          <a:p>
            <a:pPr marL="1828800" marR="0" lvl="4" indent="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Arial"/>
                <a:ea typeface="Arial"/>
                <a:cs typeface="Arial"/>
                <a:sym typeface="Arial"/>
              </a:rPr>
              <a:t>  Any client that supports SFTP; eg. </a:t>
            </a:r>
            <a:r>
              <a:rPr lang="en" sz="1400" b="0" i="0" u="sng" strike="noStrike" cap="none">
                <a:solidFill>
                  <a:schemeClr val="hlink"/>
                </a:solidFill>
                <a:latin typeface="Arial"/>
                <a:ea typeface="Arial"/>
                <a:cs typeface="Arial"/>
                <a:sym typeface="Arial"/>
                <a:hlinkClick r:id="rId3"/>
              </a:rPr>
              <a:t>Cyberduck</a:t>
            </a:r>
            <a:r>
              <a:rPr lang="en" sz="1400" b="0" i="0" u="none" strike="noStrike" cap="none">
                <a:solidFill>
                  <a:srgbClr val="000000"/>
                </a:solidFill>
                <a:latin typeface="Arial"/>
                <a:ea typeface="Arial"/>
                <a:cs typeface="Arial"/>
                <a:sym typeface="Arial"/>
              </a:rPr>
              <a:t> or </a:t>
            </a:r>
            <a:r>
              <a:rPr lang="en" sz="1400" b="0" i="0" u="sng" strike="noStrike" cap="none">
                <a:solidFill>
                  <a:schemeClr val="hlink"/>
                </a:solidFill>
                <a:latin typeface="Arial"/>
                <a:ea typeface="Arial"/>
                <a:cs typeface="Arial"/>
                <a:sym typeface="Arial"/>
                <a:hlinkClick r:id="rId4"/>
              </a:rPr>
              <a:t>FileZilla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The name of the desktop node to connect to is usually displayed in the VNC window title bar.  You can also run the following command in a terminal window on the desktop:</a:t>
            </a: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  $ </a:t>
            </a:r>
            <a:r>
              <a:rPr lang="en" sz="1400" b="0" i="0" u="none" strike="noStrike" cap="none">
                <a:solidFill>
                  <a:srgbClr val="000000"/>
                </a:solidFill>
                <a:latin typeface="Courier"/>
                <a:ea typeface="Courier"/>
                <a:cs typeface="Courier"/>
                <a:sym typeface="Courier"/>
              </a:rPr>
              <a:t>hostname</a:t>
            </a:r>
            <a:endParaRPr sz="1400" b="0" i="0" u="none" strike="noStrike" cap="none">
              <a:solidFill>
                <a:srgbClr val="000000"/>
              </a:solidFill>
              <a:latin typeface="Courier"/>
              <a:ea typeface="Courier"/>
              <a:cs typeface="Courier"/>
              <a:sym typeface="Courier"/>
            </a:endParaRPr>
          </a:p>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Font typeface="Arial"/>
              <a:buNone/>
            </a:pPr>
            <a:r>
              <a:rPr lang="en" sz="1400" b="0" i="0" u="none" strike="noStrike" cap="none">
                <a:solidFill>
                  <a:srgbClr val="000000"/>
                </a:solidFill>
                <a:latin typeface="Arial"/>
                <a:ea typeface="Arial"/>
                <a:cs typeface="Arial"/>
                <a:sym typeface="Arial"/>
              </a:rPr>
              <a:t>You need to append “</a:t>
            </a:r>
            <a:r>
              <a:rPr lang="en" sz="1400" b="0" i="0" u="none" strike="noStrike" cap="none">
                <a:solidFill>
                  <a:srgbClr val="000000"/>
                </a:solidFill>
                <a:latin typeface="Courier"/>
                <a:ea typeface="Courier"/>
                <a:cs typeface="Courier"/>
                <a:sym typeface="Courier"/>
              </a:rPr>
              <a:t>.nci.org.au</a:t>
            </a:r>
            <a:r>
              <a:rPr lang="en" sz="1400" b="0" i="0" u="none" strike="noStrike" cap="none">
                <a:solidFill>
                  <a:srgbClr val="000000"/>
                </a:solidFill>
                <a:latin typeface="Arial"/>
                <a:ea typeface="Arial"/>
                <a:cs typeface="Arial"/>
                <a:sym typeface="Arial"/>
              </a:rPr>
              <a:t>” to the node name; eg. “</a:t>
            </a:r>
            <a:r>
              <a:rPr lang="en" sz="1400" b="0" i="0" u="none" strike="noStrike" cap="none">
                <a:solidFill>
                  <a:srgbClr val="000000"/>
                </a:solidFill>
                <a:latin typeface="Courier"/>
                <a:ea typeface="Courier"/>
                <a:cs typeface="Courier"/>
                <a:sym typeface="Courier"/>
              </a:rPr>
              <a:t>vdi-n1.nci.org.au</a:t>
            </a:r>
            <a:r>
              <a:rPr lang="en" sz="1400" b="0" i="0" u="none" strike="noStrike" cap="none">
                <a:solidFill>
                  <a:srgbClr val="000000"/>
                </a:solidFill>
                <a:latin typeface="Arial"/>
                <a:ea typeface="Arial"/>
                <a:cs typeface="Arial"/>
                <a:sym typeface="Arial"/>
              </a:rPr>
              <a: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9"/>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SFTP t</a:t>
            </a:r>
            <a:r>
              <a:rPr lang="en" sz="2400" b="0" i="0" u="none" strike="noStrike" cap="none">
                <a:solidFill>
                  <a:srgbClr val="FFFFFF"/>
                </a:solidFill>
                <a:latin typeface="Arial"/>
                <a:ea typeface="Arial"/>
                <a:cs typeface="Arial"/>
                <a:sym typeface="Arial"/>
              </a:rPr>
              <a:t>ransfer </a:t>
            </a:r>
            <a:r>
              <a:rPr lang="en"/>
              <a:t>node</a:t>
            </a:r>
            <a:endParaRPr sz="2400" b="0" i="0" u="none" strike="noStrike" cap="none">
              <a:solidFill>
                <a:srgbClr val="FFFFFF"/>
              </a:solidFill>
              <a:latin typeface="Arial"/>
              <a:ea typeface="Arial"/>
              <a:cs typeface="Arial"/>
              <a:sym typeface="Arial"/>
            </a:endParaRPr>
          </a:p>
        </p:txBody>
      </p:sp>
      <p:sp>
        <p:nvSpPr>
          <p:cNvPr id="327" name="Google Shape;327;p49"/>
          <p:cNvSpPr/>
          <p:nvPr/>
        </p:nvSpPr>
        <p:spPr>
          <a:xfrm>
            <a:off x="491175" y="1206825"/>
            <a:ext cx="5009100" cy="25296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115000"/>
              </a:lnSpc>
              <a:spcBef>
                <a:spcPts val="0"/>
              </a:spcBef>
              <a:spcAft>
                <a:spcPts val="0"/>
              </a:spcAft>
              <a:buSzPts val="1400"/>
              <a:buChar char="●"/>
            </a:pPr>
            <a:r>
              <a:rPr lang="en"/>
              <a:t>On VDI only hard disk quota limits are used and therefore there is no grace period. </a:t>
            </a:r>
            <a:endParaRPr/>
          </a:p>
          <a:p>
            <a:pPr marL="0" marR="0" lvl="0" indent="0" algn="l" rtl="0">
              <a:lnSpc>
                <a:spcPct val="115000"/>
              </a:lnSpc>
              <a:spcBef>
                <a:spcPts val="0"/>
              </a:spcBef>
              <a:spcAft>
                <a:spcPts val="0"/>
              </a:spcAft>
              <a:buNone/>
            </a:pPr>
            <a:endParaRPr/>
          </a:p>
          <a:p>
            <a:pPr marL="457200" marR="0" lvl="0" indent="-317500" algn="l" rtl="0">
              <a:lnSpc>
                <a:spcPct val="115000"/>
              </a:lnSpc>
              <a:spcBef>
                <a:spcPts val="0"/>
              </a:spcBef>
              <a:spcAft>
                <a:spcPts val="0"/>
              </a:spcAft>
              <a:buSzPts val="1400"/>
              <a:buChar char="●"/>
            </a:pPr>
            <a:r>
              <a:rPr lang="en"/>
              <a:t>Attempts to create new files or write additional data to existing files will fail with an error if you exceed your quota.</a:t>
            </a:r>
            <a:endParaRPr/>
          </a:p>
          <a:p>
            <a:pPr marL="457200" marR="0" lvl="0" indent="0" algn="l" rtl="0">
              <a:lnSpc>
                <a:spcPct val="115000"/>
              </a:lnSpc>
              <a:spcBef>
                <a:spcPts val="0"/>
              </a:spcBef>
              <a:spcAft>
                <a:spcPts val="0"/>
              </a:spcAft>
              <a:buClr>
                <a:srgbClr val="000000"/>
              </a:buClr>
              <a:buFont typeface="Arial"/>
              <a:buNone/>
            </a:pPr>
            <a:endParaRPr sz="1400" b="0" i="0" u="none" strike="noStrike" cap="none">
              <a:solidFill>
                <a:srgbClr val="000000"/>
              </a:solidFill>
              <a:latin typeface="Courier"/>
              <a:ea typeface="Courier"/>
              <a:cs typeface="Courier"/>
              <a:sym typeface="Courier"/>
            </a:endParaRPr>
          </a:p>
        </p:txBody>
      </p:sp>
      <p:pic>
        <p:nvPicPr>
          <p:cNvPr id="328" name="Google Shape;328;p49" descr="sftpnode.png"/>
          <p:cNvPicPr preferRelativeResize="0"/>
          <p:nvPr/>
        </p:nvPicPr>
        <p:blipFill>
          <a:blip r:embed="rId3">
            <a:alphaModFix/>
          </a:blip>
          <a:stretch>
            <a:fillRect/>
          </a:stretch>
        </p:blipFill>
        <p:spPr>
          <a:xfrm>
            <a:off x="5790475" y="1206825"/>
            <a:ext cx="2826625" cy="2326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0"/>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a:t>SFTP t</a:t>
            </a:r>
            <a:r>
              <a:rPr lang="en" sz="2400" b="0" i="0" u="none" strike="noStrike" cap="none">
                <a:solidFill>
                  <a:srgbClr val="FFFFFF"/>
                </a:solidFill>
                <a:latin typeface="Arial"/>
                <a:ea typeface="Arial"/>
                <a:cs typeface="Arial"/>
                <a:sym typeface="Arial"/>
              </a:rPr>
              <a:t>ransfer </a:t>
            </a:r>
            <a:r>
              <a:rPr lang="en"/>
              <a:t>node</a:t>
            </a:r>
            <a:endParaRPr sz="2400" b="0" i="0" u="none" strike="noStrike" cap="none">
              <a:solidFill>
                <a:srgbClr val="FFFFFF"/>
              </a:solidFill>
              <a:latin typeface="Arial"/>
              <a:ea typeface="Arial"/>
              <a:cs typeface="Arial"/>
              <a:sym typeface="Arial"/>
            </a:endParaRPr>
          </a:p>
        </p:txBody>
      </p:sp>
      <p:sp>
        <p:nvSpPr>
          <p:cNvPr id="334" name="Google Shape;334;p50"/>
          <p:cNvSpPr/>
          <p:nvPr/>
        </p:nvSpPr>
        <p:spPr>
          <a:xfrm>
            <a:off x="491175" y="750625"/>
            <a:ext cx="5078700" cy="1980300"/>
          </a:xfrm>
          <a:prstGeom prst="rect">
            <a:avLst/>
          </a:prstGeom>
          <a:solidFill>
            <a:srgbClr val="FFF2CC"/>
          </a:solid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Clr>
                <a:srgbClr val="000000"/>
              </a:buClr>
              <a:buFont typeface="Arial"/>
              <a:buNone/>
            </a:pPr>
            <a:endParaRPr/>
          </a:p>
          <a:p>
            <a:pPr marL="0" marR="0" lvl="0" indent="0" algn="l" rtl="0">
              <a:lnSpc>
                <a:spcPct val="115000"/>
              </a:lnSpc>
              <a:spcBef>
                <a:spcPts val="0"/>
              </a:spcBef>
              <a:spcAft>
                <a:spcPts val="0"/>
              </a:spcAft>
              <a:buClr>
                <a:srgbClr val="000000"/>
              </a:buClr>
              <a:buFont typeface="Arial"/>
              <a:buNone/>
            </a:pPr>
            <a:r>
              <a:rPr lang="en" b="1"/>
              <a:t>Tip:​ </a:t>
            </a:r>
            <a:r>
              <a:rPr lang="en"/>
              <a:t>If your desktop session ends while you have very little or no quota left, when you try to start a new desktop session it will fail with the following error:</a:t>
            </a:r>
            <a:endParaRPr/>
          </a:p>
          <a:p>
            <a:pPr marL="0" marR="0" lvl="0" indent="0" algn="l" rtl="0">
              <a:lnSpc>
                <a:spcPct val="115000"/>
              </a:lnSpc>
              <a:spcBef>
                <a:spcPts val="0"/>
              </a:spcBef>
              <a:spcAft>
                <a:spcPts val="0"/>
              </a:spcAft>
              <a:buClr>
                <a:srgbClr val="000000"/>
              </a:buClr>
              <a:buFont typeface="Arial"/>
              <a:buNone/>
            </a:pPr>
            <a:endParaRPr/>
          </a:p>
          <a:p>
            <a:pPr marL="457200" marR="0" lvl="0" indent="0" algn="l" rtl="0">
              <a:lnSpc>
                <a:spcPct val="115000"/>
              </a:lnSpc>
              <a:spcBef>
                <a:spcPts val="0"/>
              </a:spcBef>
              <a:spcAft>
                <a:spcPts val="0"/>
              </a:spcAft>
              <a:buClr>
                <a:srgbClr val="000000"/>
              </a:buClr>
              <a:buFont typeface="Arial"/>
              <a:buNone/>
            </a:pPr>
            <a:r>
              <a:rPr lang="en">
                <a:latin typeface="Courier"/>
                <a:ea typeface="Courier"/>
                <a:cs typeface="Courier"/>
                <a:sym typeface="Courier"/>
              </a:rPr>
              <a:t>Unable to create job script file.</a:t>
            </a:r>
            <a:endParaRPr>
              <a:latin typeface="Courier"/>
              <a:ea typeface="Courier"/>
              <a:cs typeface="Courier"/>
              <a:sym typeface="Courier"/>
            </a:endParaRPr>
          </a:p>
          <a:p>
            <a:pPr marL="457200" marR="0" lvl="0" indent="0" algn="l" rtl="0">
              <a:lnSpc>
                <a:spcPct val="115000"/>
              </a:lnSpc>
              <a:spcBef>
                <a:spcPts val="0"/>
              </a:spcBef>
              <a:spcAft>
                <a:spcPts val="0"/>
              </a:spcAft>
              <a:buClr>
                <a:srgbClr val="000000"/>
              </a:buClr>
              <a:buFont typeface="Arial"/>
              <a:buNone/>
            </a:pPr>
            <a:r>
              <a:rPr lang="en">
                <a:latin typeface="Courier"/>
                <a:ea typeface="Courier"/>
                <a:cs typeface="Courier"/>
                <a:sym typeface="Courier"/>
              </a:rPr>
              <a:t>[Errno 122] Disk quota exceeded</a:t>
            </a:r>
            <a:endParaRPr sz="1400" b="0" i="0" u="none" strike="noStrike" cap="none">
              <a:solidFill>
                <a:srgbClr val="000000"/>
              </a:solidFill>
              <a:latin typeface="Courier"/>
              <a:ea typeface="Courier"/>
              <a:cs typeface="Courier"/>
              <a:sym typeface="Courier"/>
            </a:endParaRPr>
          </a:p>
        </p:txBody>
      </p:sp>
      <p:pic>
        <p:nvPicPr>
          <p:cNvPr id="335" name="Google Shape;335;p50" descr="sftpnode.png"/>
          <p:cNvPicPr preferRelativeResize="0"/>
          <p:nvPr/>
        </p:nvPicPr>
        <p:blipFill>
          <a:blip r:embed="rId3">
            <a:alphaModFix/>
          </a:blip>
          <a:stretch>
            <a:fillRect/>
          </a:stretch>
        </p:blipFill>
        <p:spPr>
          <a:xfrm>
            <a:off x="5921975" y="750625"/>
            <a:ext cx="2826625" cy="2326200"/>
          </a:xfrm>
          <a:prstGeom prst="rect">
            <a:avLst/>
          </a:prstGeom>
          <a:noFill/>
          <a:ln>
            <a:noFill/>
          </a:ln>
        </p:spPr>
      </p:pic>
      <p:sp>
        <p:nvSpPr>
          <p:cNvPr id="336" name="Google Shape;336;p50"/>
          <p:cNvSpPr txBox="1"/>
          <p:nvPr/>
        </p:nvSpPr>
        <p:spPr>
          <a:xfrm>
            <a:off x="410850" y="3030500"/>
            <a:ext cx="8322300" cy="1656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rPr>
              <a:t>When this occurs, you can use the SFTP transfer node to reduce your quota usage by removing some files. Note that files in the desktop “Trash” folder will consume quota until the folder is emptied by right clicking the icon and choosing “Empty Trash”. When using the SFTP transfer node, the folder path is “</a:t>
            </a:r>
            <a:r>
              <a:rPr lang="en">
                <a:solidFill>
                  <a:schemeClr val="dk1"/>
                </a:solidFill>
                <a:latin typeface="Courier"/>
                <a:ea typeface="Courier"/>
                <a:cs typeface="Courier"/>
                <a:sym typeface="Courier"/>
              </a:rPr>
              <a:t>.local/share/Trash</a:t>
            </a:r>
            <a:r>
              <a:rPr lang="en">
                <a:solidFill>
                  <a:schemeClr val="dk1"/>
                </a:solidFill>
              </a:rPr>
              <a:t>” in your home directory (you may need to configure your SFTP client to show hidden files).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1"/>
          <p:cNvSpPr/>
          <p:nvPr/>
        </p:nvSpPr>
        <p:spPr>
          <a:xfrm>
            <a:off x="5915900" y="3777750"/>
            <a:ext cx="605700" cy="210600"/>
          </a:xfrm>
          <a:prstGeom prst="roundRect">
            <a:avLst>
              <a:gd name="adj" fmla="val 16667"/>
            </a:avLst>
          </a:prstGeom>
          <a:solidFill>
            <a:srgbClr val="D0E0E3"/>
          </a:solidFill>
          <a:ln w="9525" cap="flat" cmpd="sng">
            <a:solidFill>
              <a:srgbClr val="D0E0E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1"/>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
                <a:latin typeface="Courier New"/>
                <a:ea typeface="Courier New"/>
                <a:cs typeface="Courier New"/>
                <a:sym typeface="Courier New"/>
              </a:rPr>
              <a:t>/home</a:t>
            </a:r>
            <a:r>
              <a:rPr lang="en"/>
              <a:t> is not the same</a:t>
            </a:r>
            <a:endParaRPr/>
          </a:p>
          <a:p>
            <a:pPr marL="914400" lvl="1" indent="-317500" algn="l" rtl="0">
              <a:lnSpc>
                <a:spcPct val="115000"/>
              </a:lnSpc>
              <a:spcBef>
                <a:spcPts val="0"/>
              </a:spcBef>
              <a:spcAft>
                <a:spcPts val="0"/>
              </a:spcAft>
              <a:buSzPts val="1400"/>
              <a:buChar char="○"/>
            </a:pPr>
            <a:r>
              <a:rPr lang="en">
                <a:latin typeface="Courier New"/>
                <a:ea typeface="Courier New"/>
                <a:cs typeface="Courier New"/>
                <a:sym typeface="Courier New"/>
              </a:rPr>
              <a:t>/home</a:t>
            </a:r>
            <a:r>
              <a:rPr lang="en"/>
              <a:t> on Raijin is different to </a:t>
            </a:r>
            <a:r>
              <a:rPr lang="en">
                <a:latin typeface="Courier New"/>
                <a:ea typeface="Courier New"/>
                <a:cs typeface="Courier New"/>
                <a:sym typeface="Courier New"/>
              </a:rPr>
              <a:t>/home</a:t>
            </a:r>
            <a:r>
              <a:rPr lang="en"/>
              <a:t> on the VDI. Within the VDI, </a:t>
            </a:r>
            <a:r>
              <a:rPr lang="en">
                <a:latin typeface="Courier New"/>
                <a:ea typeface="Courier New"/>
                <a:cs typeface="Courier New"/>
                <a:sym typeface="Courier New"/>
              </a:rPr>
              <a:t>/home</a:t>
            </a:r>
            <a:r>
              <a:rPr lang="en"/>
              <a:t> is shared, so you can log out of a node and into another and your data/code will still be there. However, the content of your Raijin </a:t>
            </a:r>
            <a:r>
              <a:rPr lang="en">
                <a:latin typeface="Courier New"/>
                <a:ea typeface="Courier New"/>
                <a:cs typeface="Courier New"/>
                <a:sym typeface="Courier New"/>
              </a:rPr>
              <a:t>/home</a:t>
            </a:r>
            <a:r>
              <a:rPr lang="en"/>
              <a:t> will not be visible from the cloud and must be copied across as needed.</a:t>
            </a:r>
            <a:endParaRPr/>
          </a:p>
          <a:p>
            <a:pPr marL="914400" lvl="1" indent="-317500" algn="l" rtl="0">
              <a:lnSpc>
                <a:spcPct val="115000"/>
              </a:lnSpc>
              <a:spcBef>
                <a:spcPts val="0"/>
              </a:spcBef>
              <a:spcAft>
                <a:spcPts val="0"/>
              </a:spcAft>
              <a:buSzPts val="1400"/>
              <a:buChar char="○"/>
            </a:pPr>
            <a:r>
              <a:rPr lang="en"/>
              <a:t>The same goes for </a:t>
            </a:r>
            <a:r>
              <a:rPr lang="en">
                <a:latin typeface="Courier New"/>
                <a:ea typeface="Courier New"/>
                <a:cs typeface="Courier New"/>
                <a:sym typeface="Courier New"/>
              </a:rPr>
              <a:t>/local</a:t>
            </a:r>
            <a:r>
              <a:rPr lang="en"/>
              <a:t> and other temporary space…</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Remember </a:t>
            </a:r>
            <a:r>
              <a:rPr lang="en">
                <a:latin typeface="Courier New"/>
                <a:ea typeface="Courier New"/>
                <a:cs typeface="Courier New"/>
                <a:sym typeface="Courier New"/>
              </a:rPr>
              <a:t>/home</a:t>
            </a:r>
            <a:r>
              <a:rPr lang="en"/>
              <a:t> and </a:t>
            </a:r>
            <a:r>
              <a:rPr lang="en">
                <a:latin typeface="Courier New"/>
                <a:ea typeface="Courier New"/>
                <a:cs typeface="Courier New"/>
                <a:sym typeface="Courier New"/>
              </a:rPr>
              <a:t>/g/data</a:t>
            </a:r>
            <a:r>
              <a:rPr lang="en"/>
              <a:t> are the only persistent spaces on the VDI, everything else is wiped on logout</a:t>
            </a:r>
            <a:endParaRPr/>
          </a:p>
          <a:p>
            <a:pPr marL="0" lvl="0" indent="0" algn="l" rtl="0">
              <a:lnSpc>
                <a:spcPct val="115000"/>
              </a:lnSpc>
              <a:spcBef>
                <a:spcPts val="0"/>
              </a:spcBef>
              <a:spcAft>
                <a:spcPts val="0"/>
              </a:spcAft>
              <a:buNone/>
            </a:pPr>
            <a:endParaRPr/>
          </a:p>
          <a:p>
            <a:pPr marL="457200" lvl="0" indent="-317500" algn="l" rtl="0">
              <a:lnSpc>
                <a:spcPct val="115000"/>
              </a:lnSpc>
              <a:spcBef>
                <a:spcPts val="0"/>
              </a:spcBef>
              <a:spcAft>
                <a:spcPts val="0"/>
              </a:spcAft>
              <a:buSzPts val="1400"/>
              <a:buChar char="●"/>
            </a:pPr>
            <a:r>
              <a:rPr lang="en"/>
              <a:t>Strict quotas apply to </a:t>
            </a:r>
            <a:r>
              <a:rPr lang="en">
                <a:latin typeface="Courier New"/>
                <a:ea typeface="Courier New"/>
                <a:cs typeface="Courier New"/>
                <a:sym typeface="Courier New"/>
              </a:rPr>
              <a:t>/home</a:t>
            </a:r>
            <a:r>
              <a:rPr lang="en"/>
              <a:t>. </a:t>
            </a:r>
            <a:r>
              <a:rPr lang="en" b="1"/>
              <a:t>Do not ignore any quota warnings</a:t>
            </a:r>
            <a:r>
              <a:rPr lang="en"/>
              <a:t> which appear when you connect to a desktop session, and monitor your usage with the </a:t>
            </a:r>
            <a:r>
              <a:rPr lang="en">
                <a:latin typeface="Courier New"/>
                <a:ea typeface="Courier New"/>
                <a:cs typeface="Courier New"/>
                <a:sym typeface="Courier New"/>
              </a:rPr>
              <a:t>quota</a:t>
            </a:r>
            <a:r>
              <a:rPr lang="en"/>
              <a:t> command. Take action immediately – after the grace period expires you will be unable to start a new session.</a:t>
            </a:r>
            <a:endParaRPr/>
          </a:p>
        </p:txBody>
      </p:sp>
      <p:sp>
        <p:nvSpPr>
          <p:cNvPr id="343" name="Google Shape;343;p5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Remember VDI Filesystem Caveats</a:t>
            </a:r>
            <a:endParaRPr/>
          </a:p>
        </p:txBody>
      </p:sp>
      <p:pic>
        <p:nvPicPr>
          <p:cNvPr id="344" name="Google Shape;344;p51"/>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5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Modules</a:t>
            </a:r>
            <a:endParaRPr/>
          </a:p>
        </p:txBody>
      </p:sp>
      <p:sp>
        <p:nvSpPr>
          <p:cNvPr id="350" name="Google Shape;350;p52"/>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solidFill>
                  <a:schemeClr val="dk1"/>
                </a:solidFill>
              </a:rPr>
              <a:t>We have seen what tools and packages are available through the menus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But there are also numerous other software packages available under </a:t>
            </a:r>
            <a:r>
              <a:rPr lang="en" b="1">
                <a:solidFill>
                  <a:schemeClr val="dk1"/>
                </a:solidFill>
              </a:rPr>
              <a:t>Modules</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Note:</a:t>
            </a:r>
            <a:endParaRPr>
              <a:solidFill>
                <a:schemeClr val="dk1"/>
              </a:solidFill>
            </a:endParaRPr>
          </a:p>
          <a:p>
            <a:pPr marL="0" lvl="0" indent="0" algn="l" rtl="0">
              <a:spcBef>
                <a:spcPts val="0"/>
              </a:spcBef>
              <a:spcAft>
                <a:spcPts val="0"/>
              </a:spcAft>
              <a:buNone/>
            </a:pPr>
            <a:r>
              <a:rPr lang="en">
                <a:solidFill>
                  <a:schemeClr val="dk1"/>
                </a:solidFill>
              </a:rPr>
              <a:t>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you are familiar with our </a:t>
            </a:r>
            <a:r>
              <a:rPr lang="en" b="1">
                <a:solidFill>
                  <a:schemeClr val="dk1"/>
                </a:solidFill>
              </a:rPr>
              <a:t>raijin </a:t>
            </a:r>
            <a:r>
              <a:rPr lang="en">
                <a:solidFill>
                  <a:schemeClr val="dk1"/>
                </a:solidFill>
              </a:rPr>
              <a:t>supercomputer, modules are viewed and loaded on the VDI in the same manner.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51" name="Google Shape;351;p52"/>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3"/>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Environment modules</a:t>
            </a:r>
            <a:endParaRPr/>
          </a:p>
        </p:txBody>
      </p:sp>
      <p:sp>
        <p:nvSpPr>
          <p:cNvPr id="357" name="Google Shape;357;p53"/>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Modules provide a great way to easily customize your shell environment for different software packages. </a:t>
            </a:r>
            <a:br>
              <a:rPr lang="en"/>
            </a:br>
            <a:r>
              <a:rPr lang="en"/>
              <a:t>The module command syntax is the same no matter which command shell you are using.</a:t>
            </a:r>
            <a:br>
              <a:rPr lang="en"/>
            </a:br>
            <a:r>
              <a:rPr lang="en"/>
              <a:t>Various modules are loaded into your environment at login to provide a workable environment.</a:t>
            </a:r>
            <a:br>
              <a:rPr lang="en"/>
            </a:b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list			# To see the modules loaded</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avail		# To see the list of software for which environments have been set up via modules</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show &lt;name&gt;	# To see the list of commands that are carried out in the module</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load			# To load the environment settings required by a software package</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unload		# To remove extras added to the environment for a previously loaded software package. This is extremely useful in situations where different package settings clash.</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purge		# To unload all loaded modules</a:t>
            </a:r>
            <a:endParaRPr sz="1050">
              <a:solidFill>
                <a:srgbClr val="333333"/>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050">
                <a:solidFill>
                  <a:srgbClr val="333333"/>
                </a:solidFill>
                <a:latin typeface="Courier New"/>
                <a:ea typeface="Courier New"/>
                <a:cs typeface="Courier New"/>
                <a:sym typeface="Courier New"/>
              </a:rPr>
              <a:t>module use			# To use a custom module file not provided by NCI but maintained by the community </a:t>
            </a:r>
            <a:endParaRPr sz="1050">
              <a:solidFill>
                <a:srgbClr val="333333"/>
              </a:solidFill>
              <a:latin typeface="Courier New"/>
              <a:ea typeface="Courier New"/>
              <a:cs typeface="Courier New"/>
              <a:sym typeface="Courier New"/>
            </a:endParaRPr>
          </a:p>
          <a:p>
            <a:pPr marL="0" lvl="0" indent="0" algn="ctr" rtl="0">
              <a:lnSpc>
                <a:spcPct val="115000"/>
              </a:lnSpc>
              <a:spcBef>
                <a:spcPts val="0"/>
              </a:spcBef>
              <a:spcAft>
                <a:spcPts val="0"/>
              </a:spcAft>
              <a:buNone/>
            </a:pPr>
            <a:endParaRPr sz="1050">
              <a:solidFill>
                <a:srgbClr val="333333"/>
              </a:solidFill>
              <a:latin typeface="Courier New"/>
              <a:ea typeface="Courier New"/>
              <a:cs typeface="Courier New"/>
              <a:sym typeface="Courier New"/>
            </a:endParaRPr>
          </a:p>
          <a:p>
            <a:pPr marL="0" lvl="0" indent="0" algn="l" rtl="0">
              <a:spcBef>
                <a:spcPts val="0"/>
              </a:spcBef>
              <a:spcAft>
                <a:spcPts val="0"/>
              </a:spcAft>
              <a:buNone/>
            </a:pPr>
            <a:endParaRPr/>
          </a:p>
        </p:txBody>
      </p:sp>
      <p:pic>
        <p:nvPicPr>
          <p:cNvPr id="358" name="Google Shape;358;p53"/>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How VDI fits within NCI</a:t>
            </a:r>
            <a:endParaRPr/>
          </a:p>
        </p:txBody>
      </p:sp>
      <p:pic>
        <p:nvPicPr>
          <p:cNvPr id="156" name="Google Shape;156;p26" descr="WhatisNCI.jpg"/>
          <p:cNvPicPr preferRelativeResize="0"/>
          <p:nvPr/>
        </p:nvPicPr>
        <p:blipFill>
          <a:blip r:embed="rId3">
            <a:alphaModFix/>
          </a:blip>
          <a:stretch>
            <a:fillRect/>
          </a:stretch>
        </p:blipFill>
        <p:spPr>
          <a:xfrm>
            <a:off x="1134475" y="673375"/>
            <a:ext cx="6602602" cy="403880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5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Inspecting modules</a:t>
            </a:r>
            <a:endParaRPr/>
          </a:p>
        </p:txBody>
      </p:sp>
      <p:sp>
        <p:nvSpPr>
          <p:cNvPr id="364" name="Google Shape;364;p54"/>
          <p:cNvSpPr txBox="1">
            <a:spLocks noGrp="1"/>
          </p:cNvSpPr>
          <p:nvPr>
            <p:ph type="body" idx="1"/>
          </p:nvPr>
        </p:nvSpPr>
        <p:spPr>
          <a:xfrm>
            <a:off x="432175" y="834000"/>
            <a:ext cx="4139700" cy="347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Inspecting modules</a:t>
            </a:r>
            <a:endParaRPr b="1">
              <a:solidFill>
                <a:schemeClr val="dk1"/>
              </a:solidFill>
            </a:endParaRPr>
          </a:p>
          <a:p>
            <a:pPr marL="0" lvl="0" indent="0" algn="l" rtl="0">
              <a:spcBef>
                <a:spcPts val="0"/>
              </a:spcBef>
              <a:spcAft>
                <a:spcPts val="0"/>
              </a:spcAft>
              <a:buNone/>
            </a:pP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Launch a </a:t>
            </a:r>
            <a:r>
              <a:rPr lang="en" b="1">
                <a:solidFill>
                  <a:schemeClr val="dk1"/>
                </a:solidFill>
              </a:rPr>
              <a:t>Terminal </a:t>
            </a:r>
            <a:r>
              <a:rPr lang="en">
                <a:solidFill>
                  <a:schemeClr val="dk1"/>
                </a:solidFill>
              </a:rPr>
              <a:t>window</a:t>
            </a:r>
            <a:endParaRPr>
              <a:solidFill>
                <a:schemeClr val="dk1"/>
              </a:solidFill>
            </a:endParaRPr>
          </a:p>
          <a:p>
            <a:pPr marL="0" lvl="0" indent="457200" algn="l" rtl="0">
              <a:lnSpc>
                <a:spcPct val="120000"/>
              </a:lnSpc>
              <a:spcBef>
                <a:spcPts val="0"/>
              </a:spcBef>
              <a:spcAft>
                <a:spcPts val="0"/>
              </a:spcAft>
              <a:buNone/>
            </a:pPr>
            <a:r>
              <a:rPr lang="en">
                <a:solidFill>
                  <a:schemeClr val="dk1"/>
                </a:solidFill>
              </a:rPr>
              <a:t>Applications -&gt; System Tools -&gt; Terminal</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Type the following:</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a:solidFill>
                  <a:schemeClr val="dk1"/>
                </a:solidFill>
                <a:latin typeface="Courier New"/>
                <a:ea typeface="Courier New"/>
                <a:cs typeface="Courier New"/>
                <a:sym typeface="Courier New"/>
              </a:rPr>
              <a:t>module avail</a:t>
            </a:r>
            <a:endParaRPr>
              <a:solidFill>
                <a:schemeClr val="dk1"/>
              </a:solidFill>
              <a:latin typeface="Courier New"/>
              <a:ea typeface="Courier New"/>
              <a:cs typeface="Courier New"/>
              <a:sym typeface="Courier New"/>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65" name="Google Shape;365;p54"/>
          <p:cNvPicPr preferRelativeResize="0"/>
          <p:nvPr/>
        </p:nvPicPr>
        <p:blipFill>
          <a:blip r:embed="rId3">
            <a:alphaModFix/>
          </a:blip>
          <a:stretch>
            <a:fillRect/>
          </a:stretch>
        </p:blipFill>
        <p:spPr>
          <a:xfrm>
            <a:off x="3560949" y="1828273"/>
            <a:ext cx="5334001" cy="2799502"/>
          </a:xfrm>
          <a:prstGeom prst="rect">
            <a:avLst/>
          </a:prstGeom>
          <a:noFill/>
          <a:ln>
            <a:noFill/>
          </a:ln>
        </p:spPr>
      </p:pic>
      <p:pic>
        <p:nvPicPr>
          <p:cNvPr id="366" name="Google Shape;366;p54"/>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55"/>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Inspecting modules</a:t>
            </a:r>
            <a:endParaRPr/>
          </a:p>
        </p:txBody>
      </p:sp>
      <p:sp>
        <p:nvSpPr>
          <p:cNvPr id="372" name="Google Shape;372;p55"/>
          <p:cNvSpPr txBox="1">
            <a:spLocks noGrp="1"/>
          </p:cNvSpPr>
          <p:nvPr>
            <p:ph type="body" idx="1"/>
          </p:nvPr>
        </p:nvSpPr>
        <p:spPr>
          <a:xfrm>
            <a:off x="432175" y="943975"/>
            <a:ext cx="4139700" cy="35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Inspecting modules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Note these are grouped by category:</a:t>
            </a:r>
            <a:endParaRPr>
              <a:solidFill>
                <a:schemeClr val="dk1"/>
              </a:solidFill>
            </a:endParaRPr>
          </a:p>
          <a:p>
            <a:pPr marL="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rPr>
              <a:t>Some are only available on the VDI:</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b="1">
                <a:solidFill>
                  <a:schemeClr val="dk1"/>
                </a:solidFill>
              </a:rPr>
              <a:t>/apps/Modules/cloud/all</a:t>
            </a:r>
            <a:endParaRPr>
              <a:solidFill>
                <a:schemeClr val="dk1"/>
              </a:solidFill>
            </a:endParaRPr>
          </a:p>
          <a:p>
            <a:pPr marL="457200" lvl="0" indent="0" algn="l" rtl="0">
              <a:spcBef>
                <a:spcPts val="0"/>
              </a:spcBef>
              <a:spcAft>
                <a:spcPts val="0"/>
              </a:spcAft>
              <a:buNone/>
            </a:pP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rPr>
              <a:t>Others like the</a:t>
            </a:r>
            <a:endParaRPr b="1">
              <a:solidFill>
                <a:schemeClr val="dk1"/>
              </a:solidFill>
            </a:endParaRPr>
          </a:p>
          <a:p>
            <a:pPr marL="457200" lvl="0" indent="457200" algn="l" rtl="0">
              <a:spcBef>
                <a:spcPts val="0"/>
              </a:spcBef>
              <a:spcAft>
                <a:spcPts val="0"/>
              </a:spcAft>
              <a:buNone/>
            </a:pPr>
            <a:endParaRPr b="1">
              <a:solidFill>
                <a:schemeClr val="dk1"/>
              </a:solidFill>
            </a:endParaRPr>
          </a:p>
          <a:p>
            <a:pPr marL="457200" lvl="0" indent="457200" algn="l" rtl="0">
              <a:spcBef>
                <a:spcPts val="0"/>
              </a:spcBef>
              <a:spcAft>
                <a:spcPts val="0"/>
              </a:spcAft>
              <a:buNone/>
            </a:pPr>
            <a:r>
              <a:rPr lang="en" b="1">
                <a:solidFill>
                  <a:schemeClr val="dk1"/>
                </a:solidFill>
              </a:rPr>
              <a:t>/apps/Modules/modulefiles </a:t>
            </a:r>
            <a:endParaRPr b="1">
              <a:solidFill>
                <a:schemeClr val="dk1"/>
              </a:solidFill>
            </a:endParaRPr>
          </a:p>
          <a:p>
            <a:pPr marL="457200" lvl="0" indent="457200" algn="l" rtl="0">
              <a:spcBef>
                <a:spcPts val="0"/>
              </a:spcBef>
              <a:spcAft>
                <a:spcPts val="0"/>
              </a:spcAft>
              <a:buNone/>
            </a:pPr>
            <a:endParaRPr>
              <a:solidFill>
                <a:schemeClr val="dk1"/>
              </a:solidFill>
            </a:endParaRPr>
          </a:p>
          <a:p>
            <a:pPr marL="457200" lvl="0" indent="457200" algn="l" rtl="0">
              <a:spcBef>
                <a:spcPts val="0"/>
              </a:spcBef>
              <a:spcAft>
                <a:spcPts val="0"/>
              </a:spcAft>
              <a:buNone/>
            </a:pPr>
            <a:r>
              <a:rPr lang="en">
                <a:solidFill>
                  <a:schemeClr val="dk1"/>
                </a:solidFill>
              </a:rPr>
              <a:t>are the same modules used on Raijin</a:t>
            </a:r>
            <a:endParaRPr>
              <a:solidFill>
                <a:schemeClr val="dk1"/>
              </a:solidFill>
            </a:endParaRPr>
          </a:p>
          <a:p>
            <a:pPr marL="457200" lvl="0" indent="457200" algn="l" rtl="0">
              <a:spcBef>
                <a:spcPts val="0"/>
              </a:spcBef>
              <a:spcAft>
                <a:spcPts val="0"/>
              </a:spcAft>
              <a:buNone/>
            </a:pP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373" name="Google Shape;373;p55"/>
          <p:cNvPicPr preferRelativeResize="0"/>
          <p:nvPr/>
        </p:nvPicPr>
        <p:blipFill>
          <a:blip r:embed="rId3">
            <a:alphaModFix/>
          </a:blip>
          <a:stretch>
            <a:fillRect/>
          </a:stretch>
        </p:blipFill>
        <p:spPr>
          <a:xfrm>
            <a:off x="4724400" y="838200"/>
            <a:ext cx="4322960" cy="3276600"/>
          </a:xfrm>
          <a:prstGeom prst="rect">
            <a:avLst/>
          </a:prstGeom>
          <a:noFill/>
          <a:ln>
            <a:noFill/>
          </a:ln>
        </p:spPr>
      </p:pic>
      <p:pic>
        <p:nvPicPr>
          <p:cNvPr id="374" name="Google Shape;374;p55"/>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6"/>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80" name="Google Shape;380;p56"/>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practice loading and unloading modules: </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This is something you will be doing quite often ... let’s do a little practicing.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17500" algn="l" rtl="0">
              <a:spcBef>
                <a:spcPts val="0"/>
              </a:spcBef>
              <a:spcAft>
                <a:spcPts val="0"/>
              </a:spcAft>
              <a:buSzPts val="1400"/>
              <a:buAutoNum type="arabicPeriod"/>
            </a:pPr>
            <a:r>
              <a:rPr lang="en"/>
              <a:t>Launch a new </a:t>
            </a:r>
            <a:r>
              <a:rPr lang="en" b="1"/>
              <a:t>Terminal </a:t>
            </a:r>
            <a:r>
              <a:rPr lang="en"/>
              <a:t>window again</a:t>
            </a:r>
            <a:endParaRPr/>
          </a:p>
          <a:p>
            <a:pPr marL="457200" lvl="0" indent="-317500" algn="l" rtl="0">
              <a:spcBef>
                <a:spcPts val="0"/>
              </a:spcBef>
              <a:spcAft>
                <a:spcPts val="0"/>
              </a:spcAft>
              <a:buSzPts val="1400"/>
              <a:buAutoNum type="arabicPeriod"/>
            </a:pPr>
            <a:r>
              <a:rPr lang="en"/>
              <a:t>Let’s look at the available modules once more: </a:t>
            </a: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a:latin typeface="Courier New"/>
                <a:ea typeface="Courier New"/>
                <a:cs typeface="Courier New"/>
                <a:sym typeface="Courier New"/>
              </a:rPr>
              <a:t>module avail</a:t>
            </a: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457200" lvl="0" indent="-317500" algn="l" rtl="0">
              <a:spcBef>
                <a:spcPts val="0"/>
              </a:spcBef>
              <a:spcAft>
                <a:spcPts val="0"/>
              </a:spcAft>
              <a:buSzPts val="1400"/>
              <a:buAutoNum type="arabicPeriod"/>
            </a:pPr>
            <a:r>
              <a:rPr lang="en"/>
              <a:t>Now let’s look at available modules that begin with </a:t>
            </a:r>
            <a:r>
              <a:rPr lang="en" b="1"/>
              <a:t>“python”</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			</a:t>
            </a:r>
            <a:r>
              <a:rPr lang="en">
                <a:solidFill>
                  <a:schemeClr val="dk1"/>
                </a:solidFill>
                <a:latin typeface="Courier New"/>
                <a:ea typeface="Courier New"/>
                <a:cs typeface="Courier New"/>
                <a:sym typeface="Courier New"/>
              </a:rPr>
              <a:t>module avail python</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381" name="Google Shape;381;p56"/>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87" name="Google Shape;387;p57"/>
          <p:cNvSpPr txBox="1">
            <a:spLocks noGrp="1"/>
          </p:cNvSpPr>
          <p:nvPr>
            <p:ph type="body" idx="1"/>
          </p:nvPr>
        </p:nvSpPr>
        <p:spPr>
          <a:xfrm>
            <a:off x="432175" y="943975"/>
            <a:ext cx="8234100" cy="32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Loading a </a:t>
            </a:r>
            <a:r>
              <a:rPr lang="en" sz="1800"/>
              <a:t>(python3) </a:t>
            </a:r>
            <a:r>
              <a:rPr lang="en" sz="1800" dirty="0"/>
              <a:t>module: </a:t>
            </a:r>
            <a:endParaRPr sz="1800" dirty="0"/>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dirty="0"/>
              <a:t>To load a module, we use the </a:t>
            </a:r>
            <a:r>
              <a:rPr lang="en" b="1" dirty="0"/>
              <a:t>module load</a:t>
            </a:r>
            <a:r>
              <a:rPr lang="en" dirty="0"/>
              <a:t> command following by the module name: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latin typeface="Courier New"/>
                <a:ea typeface="Courier New"/>
                <a:cs typeface="Courier New"/>
                <a:sym typeface="Courier New"/>
              </a:rPr>
              <a:t>module load python</a:t>
            </a:r>
            <a:endParaRPr dirty="0">
              <a:latin typeface="Courier New"/>
              <a:ea typeface="Courier New"/>
              <a:cs typeface="Courier New"/>
              <a:sym typeface="Courier New"/>
            </a:endParaRPr>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b="1" dirty="0"/>
              <a:t>Note: </a:t>
            </a:r>
            <a:r>
              <a:rPr lang="en" dirty="0"/>
              <a:t>This will load the default python module, for specific versions the full module name must be used. E.g.,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solidFill>
                  <a:schemeClr val="dk1"/>
                </a:solidFill>
                <a:latin typeface="Courier New"/>
                <a:ea typeface="Courier New"/>
                <a:cs typeface="Courier New"/>
                <a:sym typeface="Courier New"/>
              </a:rPr>
              <a:t>module load python/3.5.</a:t>
            </a:r>
            <a:r>
              <a:rPr lang="en-AU" dirty="0">
                <a:solidFill>
                  <a:schemeClr val="dk1"/>
                </a:solidFill>
                <a:latin typeface="Courier New"/>
                <a:ea typeface="Courier New"/>
                <a:cs typeface="Courier New"/>
                <a:sym typeface="Courier New"/>
              </a:rPr>
              <a:t>2</a:t>
            </a:r>
            <a:endParaRPr dirty="0"/>
          </a:p>
          <a:p>
            <a:pPr marL="0" lvl="0" indent="0" algn="l" rtl="0">
              <a:spcBef>
                <a:spcPts val="0"/>
              </a:spcBef>
              <a:spcAft>
                <a:spcPts val="0"/>
              </a:spcAft>
              <a:buNone/>
            </a:pPr>
            <a:endParaRPr dirty="0"/>
          </a:p>
          <a:p>
            <a:pPr marL="457200" lvl="0" indent="-317500" algn="l" rtl="0">
              <a:spcBef>
                <a:spcPts val="0"/>
              </a:spcBef>
              <a:spcAft>
                <a:spcPts val="0"/>
              </a:spcAft>
              <a:buSzPts val="1400"/>
              <a:buAutoNum type="arabicPeriod"/>
            </a:pPr>
            <a:r>
              <a:rPr lang="en" dirty="0"/>
              <a:t>To unload the module, we use the </a:t>
            </a:r>
            <a:r>
              <a:rPr lang="en" b="1" dirty="0"/>
              <a:t>module unload</a:t>
            </a:r>
            <a:r>
              <a:rPr lang="en" dirty="0"/>
              <a:t> command again followed by the module: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r>
              <a:rPr lang="en" dirty="0">
                <a:solidFill>
                  <a:schemeClr val="dk1"/>
                </a:solidFill>
                <a:latin typeface="Courier New"/>
                <a:ea typeface="Courier New"/>
                <a:cs typeface="Courier New"/>
                <a:sym typeface="Courier New"/>
              </a:rPr>
              <a:t>module unload python/3.5.</a:t>
            </a:r>
            <a:r>
              <a:rPr lang="en-AU" dirty="0">
                <a:solidFill>
                  <a:schemeClr val="dk1"/>
                </a:solidFill>
                <a:latin typeface="Courier New"/>
                <a:ea typeface="Courier New"/>
                <a:cs typeface="Courier New"/>
                <a:sym typeface="Courier New"/>
              </a:rPr>
              <a:t>2</a:t>
            </a: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88" name="Google Shape;388;p57"/>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8"/>
          <p:cNvSpPr/>
          <p:nvPr/>
        </p:nvSpPr>
        <p:spPr>
          <a:xfrm>
            <a:off x="228600" y="2590800"/>
            <a:ext cx="8686800" cy="1905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8"/>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 Loading modules</a:t>
            </a:r>
            <a:endParaRPr/>
          </a:p>
        </p:txBody>
      </p:sp>
      <p:sp>
        <p:nvSpPr>
          <p:cNvPr id="395" name="Google Shape;395;p58"/>
          <p:cNvSpPr txBox="1">
            <a:spLocks noGrp="1"/>
          </p:cNvSpPr>
          <p:nvPr>
            <p:ph type="body" idx="1"/>
          </p:nvPr>
        </p:nvSpPr>
        <p:spPr>
          <a:xfrm>
            <a:off x="432175" y="943975"/>
            <a:ext cx="8234100" cy="347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Unloading all modules: </a:t>
            </a:r>
            <a:endParaRPr sz="1800" dirty="0"/>
          </a:p>
          <a:p>
            <a:pPr marL="0" lvl="0" indent="0" algn="l" rtl="0">
              <a:spcBef>
                <a:spcPts val="0"/>
              </a:spcBef>
              <a:spcAft>
                <a:spcPts val="0"/>
              </a:spcAft>
              <a:buNone/>
            </a:pPr>
            <a:endParaRPr dirty="0"/>
          </a:p>
          <a:p>
            <a:pPr marL="0" lvl="0" indent="0" algn="l" rtl="0">
              <a:spcBef>
                <a:spcPts val="0"/>
              </a:spcBef>
              <a:spcAft>
                <a:spcPts val="0"/>
              </a:spcAft>
              <a:buNone/>
            </a:pPr>
            <a:r>
              <a:rPr lang="en" dirty="0"/>
              <a:t>To quickly unload all modules, the </a:t>
            </a:r>
            <a:r>
              <a:rPr lang="en" b="1" dirty="0"/>
              <a:t>module purge</a:t>
            </a:r>
            <a:r>
              <a:rPr lang="en" dirty="0"/>
              <a:t> can be very helpful: </a:t>
            </a:r>
            <a:endParaRPr dirty="0"/>
          </a:p>
          <a:p>
            <a:pPr marL="0" lvl="0" indent="0" algn="l" rtl="0">
              <a:spcBef>
                <a:spcPts val="0"/>
              </a:spcBef>
              <a:spcAft>
                <a:spcPts val="0"/>
              </a:spcAft>
              <a:buNone/>
            </a:pPr>
            <a:r>
              <a:rPr lang="en" dirty="0">
                <a:ea typeface="Courier New"/>
              </a:rPr>
              <a:t>                                       </a:t>
            </a:r>
            <a:r>
              <a:rPr lang="en" dirty="0">
                <a:latin typeface="Courier New"/>
                <a:ea typeface="Courier New"/>
                <a:cs typeface="Courier New"/>
                <a:sym typeface="Courier New"/>
              </a:rPr>
              <a:t>module purge</a:t>
            </a:r>
            <a:endParaRPr dirty="0">
              <a:latin typeface="Courier New"/>
              <a:ea typeface="Courier New"/>
              <a:cs typeface="Courier New"/>
              <a:sym typeface="Courier New"/>
            </a:endParaRPr>
          </a:p>
          <a:p>
            <a:pPr marL="0" lvl="0" indent="0">
              <a:buNone/>
            </a:pPr>
            <a:endParaRPr lang="en-AU" dirty="0"/>
          </a:p>
          <a:p>
            <a:pPr marL="0" lvl="0" indent="0">
              <a:buNone/>
            </a:pPr>
            <a:r>
              <a:rPr lang="en-AU" dirty="0"/>
              <a:t>However, it is only necessary when it is a really mess.  It might remove the ‘pbs’ module which is what allows HPC jobs to be submitted/monitored.</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t>EXERCISE: </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 dirty="0"/>
              <a:t>Try loading a few modules yourselves and then practice the following module commands: </a:t>
            </a:r>
            <a:endParaRPr dirty="0"/>
          </a:p>
          <a:p>
            <a:pPr marL="0" lvl="0" indent="0" algn="l" rtl="0">
              <a:spcBef>
                <a:spcPts val="0"/>
              </a:spcBef>
              <a:spcAft>
                <a:spcPts val="0"/>
              </a:spcAft>
              <a:buNone/>
            </a:pPr>
            <a:endParaRPr dirty="0"/>
          </a:p>
          <a:p>
            <a:pPr marL="2743200" lvl="0" indent="-317500" algn="l" rtl="0">
              <a:spcBef>
                <a:spcPts val="0"/>
              </a:spcBef>
              <a:spcAft>
                <a:spcPts val="0"/>
              </a:spcAft>
              <a:buSzPts val="1400"/>
              <a:buChar char="●"/>
            </a:pPr>
            <a:r>
              <a:rPr lang="en" b="1" dirty="0"/>
              <a:t>module list</a:t>
            </a:r>
            <a:endParaRPr b="1" dirty="0"/>
          </a:p>
          <a:p>
            <a:pPr marL="2743200" lvl="0" indent="-317500" algn="l" rtl="0">
              <a:spcBef>
                <a:spcPts val="0"/>
              </a:spcBef>
              <a:spcAft>
                <a:spcPts val="0"/>
              </a:spcAft>
              <a:buSzPts val="1400"/>
              <a:buChar char="●"/>
            </a:pPr>
            <a:r>
              <a:rPr lang="en" b="1" dirty="0"/>
              <a:t>module show &lt;package name&gt;</a:t>
            </a:r>
            <a:endParaRPr b="1" dirty="0"/>
          </a:p>
          <a:p>
            <a:pPr marL="2743200" lvl="0" indent="-317500" algn="l" rtl="0">
              <a:spcBef>
                <a:spcPts val="0"/>
              </a:spcBef>
              <a:spcAft>
                <a:spcPts val="0"/>
              </a:spcAft>
              <a:buSzPts val="1400"/>
              <a:buChar char="●"/>
            </a:pPr>
            <a:r>
              <a:rPr lang="en" b="1" dirty="0"/>
              <a:t>module purge</a:t>
            </a:r>
            <a:endParaRPr b="1"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96" name="Google Shape;396;p58"/>
          <p:cNvPicPr preferRelativeResize="0"/>
          <p:nvPr/>
        </p:nvPicPr>
        <p:blipFill>
          <a:blip r:embed="rId3">
            <a:alphaModFix/>
          </a:blip>
          <a:stretch>
            <a:fillRect/>
          </a:stretch>
        </p:blipFill>
        <p:spPr>
          <a:xfrm>
            <a:off x="101400" y="4773825"/>
            <a:ext cx="839050" cy="2918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62"/>
          <p:cNvSpPr/>
          <p:nvPr/>
        </p:nvSpPr>
        <p:spPr>
          <a:xfrm>
            <a:off x="310000" y="1712300"/>
            <a:ext cx="8291700" cy="2835000"/>
          </a:xfrm>
          <a:prstGeom prst="roundRect">
            <a:avLst>
              <a:gd name="adj" fmla="val 16667"/>
            </a:avLst>
          </a:prstGeom>
          <a:solidFill>
            <a:srgbClr val="CFE2F3"/>
          </a:solidFill>
          <a:ln w="9525" cap="flat" cmpd="sng">
            <a:solidFill>
              <a:srgbClr val="CFE2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Accessing training material and the VDI later</a:t>
            </a:r>
            <a:endParaRPr/>
          </a:p>
        </p:txBody>
      </p:sp>
      <p:sp>
        <p:nvSpPr>
          <p:cNvPr id="421" name="Google Shape;421;p62"/>
          <p:cNvSpPr txBox="1">
            <a:spLocks noGrp="1"/>
          </p:cNvSpPr>
          <p:nvPr>
            <p:ph type="body" idx="1"/>
          </p:nvPr>
        </p:nvSpPr>
        <p:spPr>
          <a:xfrm>
            <a:off x="432175" y="943975"/>
            <a:ext cx="82341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want to continue working in the VDI after this training course is over, and have ongoing access to the training materials, you will need an NCI account which is linked to a VDI access project.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b="1"/>
              <a:t>New Users:</a:t>
            </a:r>
            <a:endParaRPr b="1"/>
          </a:p>
          <a:p>
            <a:pPr marL="0" lvl="0" indent="0" algn="l" rtl="0">
              <a:spcBef>
                <a:spcPts val="0"/>
              </a:spcBef>
              <a:spcAft>
                <a:spcPts val="0"/>
              </a:spcAft>
              <a:buNone/>
            </a:pPr>
            <a:endParaRPr/>
          </a:p>
          <a:p>
            <a:pPr marL="0" lvl="0" indent="0" algn="l" rtl="0">
              <a:spcBef>
                <a:spcPts val="0"/>
              </a:spcBef>
              <a:spcAft>
                <a:spcPts val="0"/>
              </a:spcAft>
              <a:buNone/>
            </a:pPr>
            <a:r>
              <a:rPr lang="en"/>
              <a:t>Create an account via Mancini: </a:t>
            </a:r>
            <a:endParaRPr/>
          </a:p>
          <a:p>
            <a:pPr marL="0" lvl="0" indent="0" algn="l" rtl="0">
              <a:spcBef>
                <a:spcPts val="0"/>
              </a:spcBef>
              <a:spcAft>
                <a:spcPts val="0"/>
              </a:spcAft>
              <a:buNone/>
            </a:pPr>
            <a:r>
              <a:rPr lang="en" u="sng">
                <a:solidFill>
                  <a:schemeClr val="hlink"/>
                </a:solidFill>
                <a:hlinkClick r:id="rId3"/>
              </a:rPr>
              <a:t>https://my.nci.org.au</a:t>
            </a:r>
            <a:r>
              <a:rPr lang="en"/>
              <a:t> </a:t>
            </a:r>
            <a:endParaRPr/>
          </a:p>
          <a:p>
            <a:pPr marL="0" lvl="0" indent="0" algn="l" rtl="0">
              <a:spcBef>
                <a:spcPts val="0"/>
              </a:spcBef>
              <a:spcAft>
                <a:spcPts val="0"/>
              </a:spcAft>
              <a:buNone/>
            </a:pPr>
            <a:r>
              <a:rPr lang="en"/>
              <a:t>You will need to request membership of a project one of your colleagues belongs to, or propose your own startup project, to receive an NCI username. For VDI access, check with </a:t>
            </a:r>
            <a:r>
              <a:rPr lang="en" u="sng">
                <a:solidFill>
                  <a:schemeClr val="hlink"/>
                </a:solidFill>
                <a:hlinkClick r:id="rId4"/>
              </a:rPr>
              <a:t>help@nci.org.au</a:t>
            </a:r>
            <a:r>
              <a:rPr lang="en"/>
              <a:t>. </a:t>
            </a:r>
            <a:endParaRPr/>
          </a:p>
          <a:p>
            <a:pPr marL="0" lvl="0" indent="0" algn="l" rtl="0">
              <a:spcBef>
                <a:spcPts val="0"/>
              </a:spcBef>
              <a:spcAft>
                <a:spcPts val="0"/>
              </a:spcAft>
              <a:buNone/>
            </a:pPr>
            <a:endParaRPr/>
          </a:p>
          <a:p>
            <a:pPr marL="0" lvl="0" indent="0" algn="l" rtl="0">
              <a:spcBef>
                <a:spcPts val="0"/>
              </a:spcBef>
              <a:spcAft>
                <a:spcPts val="0"/>
              </a:spcAft>
              <a:buNone/>
            </a:pPr>
            <a:r>
              <a:rPr lang="en" b="1"/>
              <a:t>Existing Raijin users:</a:t>
            </a:r>
            <a:endParaRPr b="1"/>
          </a:p>
          <a:p>
            <a:pPr marL="0" lvl="0" indent="0" algn="l" rtl="0">
              <a:spcBef>
                <a:spcPts val="0"/>
              </a:spcBef>
              <a:spcAft>
                <a:spcPts val="0"/>
              </a:spcAft>
              <a:buNone/>
            </a:pPr>
            <a:endParaRPr/>
          </a:p>
          <a:p>
            <a:pPr marL="0" lvl="0" indent="0" algn="l" rtl="0">
              <a:spcBef>
                <a:spcPts val="0"/>
              </a:spcBef>
              <a:spcAft>
                <a:spcPts val="0"/>
              </a:spcAft>
              <a:buNone/>
            </a:pPr>
            <a:r>
              <a:rPr lang="en"/>
              <a:t>Request to join a VDI access project. GA have specific projects for this, other users please contact </a:t>
            </a:r>
            <a:r>
              <a:rPr lang="en" u="sng">
                <a:solidFill>
                  <a:schemeClr val="hlink"/>
                </a:solidFill>
                <a:hlinkClick r:id="rId4"/>
              </a:rPr>
              <a:t>help@nci.org.au</a:t>
            </a:r>
            <a:r>
              <a:rPr lang="en"/>
              <a:t> and we will assist you to find a project to join or grant access to your existing compute project.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Virtual Desktop Infrastructure (VDI)</a:t>
            </a:r>
            <a:endParaRPr/>
          </a:p>
        </p:txBody>
      </p:sp>
      <p:sp>
        <p:nvSpPr>
          <p:cNvPr id="162" name="Google Shape;162;p27"/>
          <p:cNvSpPr txBox="1">
            <a:spLocks noGrp="1"/>
          </p:cNvSpPr>
          <p:nvPr>
            <p:ph type="body" idx="1"/>
          </p:nvPr>
        </p:nvSpPr>
        <p:spPr>
          <a:xfrm>
            <a:off x="417800" y="785925"/>
            <a:ext cx="8852400" cy="17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The VDI </a:t>
            </a:r>
            <a:r>
              <a:rPr lang="en" u="sng" dirty="0">
                <a:solidFill>
                  <a:schemeClr val="hlink"/>
                </a:solidFill>
                <a:hlinkClick r:id="rId3"/>
              </a:rPr>
              <a:t>http://nci.org.au/systems-services/national-facility/vdi/</a:t>
            </a:r>
            <a:r>
              <a:rPr lang="en" u="sng" dirty="0">
                <a:solidFill>
                  <a:schemeClr val="dk1"/>
                </a:solidFill>
                <a:hlinkClick r:id="rId3"/>
              </a:rPr>
              <a:t>*</a:t>
            </a:r>
            <a:r>
              <a:rPr lang="en" u="sng" dirty="0">
                <a:solidFill>
                  <a:schemeClr val="dk1"/>
                </a:solidFill>
              </a:rPr>
              <a:t> </a:t>
            </a:r>
            <a:r>
              <a:rPr lang="en" dirty="0">
                <a:solidFill>
                  <a:schemeClr val="dk1"/>
                </a:solidFill>
              </a:rPr>
              <a:t>provides:</a:t>
            </a:r>
            <a:endParaRPr dirty="0">
              <a:solidFill>
                <a:schemeClr val="dk1"/>
              </a:solidFill>
            </a:endParaRPr>
          </a:p>
          <a:p>
            <a:pPr marL="0" lvl="0" indent="0" algn="l" rtl="0">
              <a:spcBef>
                <a:spcPts val="0"/>
              </a:spcBef>
              <a:spcAft>
                <a:spcPts val="0"/>
              </a:spcAft>
              <a:buNone/>
            </a:pPr>
            <a:endParaRPr dirty="0">
              <a:solidFill>
                <a:schemeClr val="dk1"/>
              </a:solidFill>
            </a:endParaRPr>
          </a:p>
          <a:p>
            <a:pPr marL="457200" lvl="1" indent="-317500" algn="l" rtl="0">
              <a:spcBef>
                <a:spcPts val="0"/>
              </a:spcBef>
              <a:spcAft>
                <a:spcPts val="0"/>
              </a:spcAft>
              <a:buClr>
                <a:schemeClr val="dk1"/>
              </a:buClr>
              <a:buSzPts val="1400"/>
              <a:buChar char="○"/>
            </a:pPr>
            <a:r>
              <a:rPr lang="en" dirty="0">
                <a:solidFill>
                  <a:schemeClr val="dk1"/>
                </a:solidFill>
              </a:rPr>
              <a:t>Access to our software library including:</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Climate, weather, geospatial analysis tools and libraries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Research, analysis and </a:t>
            </a:r>
            <a:r>
              <a:rPr lang="en" dirty="0" err="1">
                <a:solidFill>
                  <a:schemeClr val="dk1"/>
                </a:solidFill>
              </a:rPr>
              <a:t>visualisation</a:t>
            </a:r>
            <a:r>
              <a:rPr lang="en" dirty="0">
                <a:solidFill>
                  <a:schemeClr val="dk1"/>
                </a:solidFill>
              </a:rPr>
              <a:t> tools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Workflow tools that enable traceability and reproducibility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Standard compilers and libraries</a:t>
            </a:r>
            <a:endParaRPr dirty="0">
              <a:solidFill>
                <a:schemeClr val="dk1"/>
              </a:solidFill>
            </a:endParaRPr>
          </a:p>
          <a:p>
            <a:pPr marL="457200" lvl="0" indent="0" algn="l" rtl="0">
              <a:spcBef>
                <a:spcPts val="0"/>
              </a:spcBef>
              <a:spcAft>
                <a:spcPts val="0"/>
              </a:spcAft>
              <a:buNone/>
            </a:pPr>
            <a:endParaRPr dirty="0">
              <a:solidFill>
                <a:schemeClr val="dk1"/>
              </a:solidFill>
            </a:endParaRPr>
          </a:p>
          <a:p>
            <a:pPr marL="457200" lvl="1" indent="-317500" algn="l" rtl="0">
              <a:spcBef>
                <a:spcPts val="0"/>
              </a:spcBef>
              <a:spcAft>
                <a:spcPts val="0"/>
              </a:spcAft>
              <a:buClr>
                <a:schemeClr val="dk1"/>
              </a:buClr>
              <a:buSzPts val="1400"/>
              <a:buChar char="○"/>
            </a:pPr>
            <a:r>
              <a:rPr lang="en" dirty="0">
                <a:solidFill>
                  <a:schemeClr val="dk1"/>
                </a:solidFill>
              </a:rPr>
              <a:t>Integration with NCI’s HPC infrastructure, allowing</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Direct access to our data collections as well as global filesystems for NCI project data directories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Fast and reliable access to our data services using internal network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Consistent with the </a:t>
            </a:r>
            <a:r>
              <a:rPr lang="en" dirty="0" err="1">
                <a:solidFill>
                  <a:schemeClr val="dk1"/>
                </a:solidFill>
              </a:rPr>
              <a:t>raijin</a:t>
            </a:r>
            <a:r>
              <a:rPr lang="en" dirty="0">
                <a:solidFill>
                  <a:schemeClr val="dk1"/>
                </a:solidFill>
              </a:rPr>
              <a:t> set-up, but more interactive tools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Can allow job submission to </a:t>
            </a:r>
            <a:r>
              <a:rPr lang="en" dirty="0" err="1">
                <a:solidFill>
                  <a:schemeClr val="dk1"/>
                </a:solidFill>
              </a:rPr>
              <a:t>raijin</a:t>
            </a:r>
            <a:endParaRPr dirty="0">
              <a:solidFill>
                <a:schemeClr val="dk1"/>
              </a:solidFill>
            </a:endParaRPr>
          </a:p>
          <a:p>
            <a:pPr marL="0" lvl="0" indent="0" algn="l" rtl="0">
              <a:spcBef>
                <a:spcPts val="0"/>
              </a:spcBef>
              <a:spcAft>
                <a:spcPts val="0"/>
              </a:spcAft>
              <a:buNone/>
            </a:pPr>
            <a:endParaRPr dirty="0">
              <a:solidFill>
                <a:schemeClr val="dk1"/>
              </a:solidFill>
            </a:endParaRPr>
          </a:p>
          <a:p>
            <a:pPr marL="457200" lvl="1" indent="-317500" algn="l" rtl="0">
              <a:spcBef>
                <a:spcPts val="0"/>
              </a:spcBef>
              <a:spcAft>
                <a:spcPts val="0"/>
              </a:spcAft>
              <a:buClr>
                <a:schemeClr val="dk1"/>
              </a:buClr>
              <a:buSzPts val="1400"/>
              <a:buChar char="○"/>
            </a:pPr>
            <a:r>
              <a:rPr lang="en" dirty="0">
                <a:solidFill>
                  <a:schemeClr val="dk1"/>
                </a:solidFill>
              </a:rPr>
              <a:t>The VDI is also a useful platform for sharing code and using </a:t>
            </a:r>
            <a:r>
              <a:rPr lang="en" dirty="0" err="1">
                <a:solidFill>
                  <a:schemeClr val="dk1"/>
                </a:solidFill>
              </a:rPr>
              <a:t>ipython</a:t>
            </a:r>
            <a:r>
              <a:rPr lang="en" dirty="0">
                <a:solidFill>
                  <a:schemeClr val="dk1"/>
                </a:solidFill>
              </a:rPr>
              <a:t> notebooks</a:t>
            </a:r>
            <a:endParaRPr dirty="0">
              <a:solidFill>
                <a:schemeClr val="dk1"/>
              </a:solidFill>
            </a:endParaRPr>
          </a:p>
          <a:p>
            <a:pPr marL="45720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AU" dirty="0"/>
              <a:t>* </a:t>
            </a:r>
            <a:r>
              <a:rPr lang="en-AU" i="1" dirty="0"/>
              <a:t>The link above might not be available anymore when new NCI website is launched in the next month or so.</a:t>
            </a:r>
            <a:endParaRPr i="1" dirty="0"/>
          </a:p>
        </p:txBody>
      </p:sp>
      <p:pic>
        <p:nvPicPr>
          <p:cNvPr id="163" name="Google Shape;163;p27"/>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FFFFFF"/>
              </a:buClr>
              <a:buFont typeface="Arial"/>
              <a:buNone/>
            </a:pPr>
            <a:r>
              <a:rPr lang="en" sz="2400" b="0" i="0" u="none" strike="noStrike" cap="none">
                <a:solidFill>
                  <a:srgbClr val="FFFFFF"/>
                </a:solidFill>
                <a:latin typeface="Arial"/>
                <a:ea typeface="Arial"/>
                <a:cs typeface="Arial"/>
                <a:sym typeface="Arial"/>
              </a:rPr>
              <a:t>VDI </a:t>
            </a:r>
            <a:r>
              <a:rPr lang="en"/>
              <a:t>specs</a:t>
            </a:r>
            <a:endParaRPr/>
          </a:p>
        </p:txBody>
      </p:sp>
      <p:sp>
        <p:nvSpPr>
          <p:cNvPr id="169" name="Google Shape;169;p28"/>
          <p:cNvSpPr txBox="1">
            <a:spLocks noGrp="1"/>
          </p:cNvSpPr>
          <p:nvPr>
            <p:ph type="body" idx="1"/>
          </p:nvPr>
        </p:nvSpPr>
        <p:spPr>
          <a:xfrm>
            <a:off x="432175" y="683325"/>
            <a:ext cx="8234100" cy="4041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Font typeface="Arial"/>
              <a:buNone/>
            </a:pPr>
            <a:r>
              <a:rPr lang="en" sz="1400" b="1" i="0" u="none" strike="noStrike" cap="none">
                <a:solidFill>
                  <a:srgbClr val="000000"/>
                </a:solidFill>
                <a:latin typeface="Arial"/>
                <a:ea typeface="Arial"/>
                <a:cs typeface="Arial"/>
                <a:sym typeface="Arial"/>
              </a:rPr>
              <a:t>Current NCI VDI pool resources:</a:t>
            </a:r>
            <a:br>
              <a:rPr lang="en" sz="1400" b="0" i="0" u="none" strike="noStrike" cap="none">
                <a:solidFill>
                  <a:srgbClr val="000000"/>
                </a:solidFill>
                <a:latin typeface="Arial"/>
                <a:ea typeface="Arial"/>
                <a:cs typeface="Arial"/>
                <a:sym typeface="Arial"/>
              </a:rPr>
            </a:br>
            <a:endParaRPr sz="1400" b="0" i="0" u="none" strike="noStrike" cap="none">
              <a:solidFill>
                <a:srgbClr val="000000"/>
              </a:solidFill>
              <a:latin typeface="Arial"/>
              <a:ea typeface="Arial"/>
              <a:cs typeface="Arial"/>
              <a:sym typeface="Aria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endParaRPr b="1">
              <a:solidFill>
                <a:schemeClr val="dk1"/>
              </a:solidFill>
            </a:endParaRPr>
          </a:p>
          <a:p>
            <a:pPr marL="0" lvl="0" indent="0" algn="l" rtl="0">
              <a:spcBef>
                <a:spcPts val="0"/>
              </a:spcBef>
              <a:spcAft>
                <a:spcPts val="0"/>
              </a:spcAft>
              <a:buClr>
                <a:schemeClr val="dk1"/>
              </a:buClr>
              <a:buFont typeface="Arial"/>
              <a:buNone/>
            </a:pPr>
            <a:r>
              <a:rPr lang="en" b="1">
                <a:solidFill>
                  <a:schemeClr val="dk1"/>
                </a:solidFill>
              </a:rPr>
              <a:t>Limited availability</a:t>
            </a:r>
            <a:br>
              <a:rPr lang="en">
                <a:solidFill>
                  <a:schemeClr val="dk1"/>
                </a:solidFill>
              </a:rPr>
            </a:br>
            <a:endParaRPr sz="1000">
              <a:solidFill>
                <a:schemeClr val="dk1"/>
              </a:solidFill>
            </a:endParaRPr>
          </a:p>
          <a:p>
            <a:pPr marL="457200" lvl="0" indent="-228600" algn="l" rtl="0">
              <a:lnSpc>
                <a:spcPct val="115000"/>
              </a:lnSpc>
              <a:spcBef>
                <a:spcPts val="0"/>
              </a:spcBef>
              <a:spcAft>
                <a:spcPts val="0"/>
              </a:spcAft>
              <a:buClr>
                <a:schemeClr val="dk1"/>
              </a:buClr>
              <a:buFont typeface="Arial"/>
              <a:buNone/>
            </a:pPr>
            <a:r>
              <a:rPr lang="en">
                <a:solidFill>
                  <a:schemeClr val="dk1"/>
                </a:solidFill>
              </a:rPr>
              <a:t>When the number of desktop nodes in the pool (currently 28) are exhausted then resources are shared between users by allocating more than one user per desktop node. Please be considerate of your fellow users. Check </a:t>
            </a:r>
            <a:r>
              <a:rPr lang="en">
                <a:solidFill>
                  <a:schemeClr val="dk1"/>
                </a:solidFill>
                <a:latin typeface="Courier New"/>
                <a:ea typeface="Courier New"/>
                <a:cs typeface="Courier New"/>
                <a:sym typeface="Courier New"/>
              </a:rPr>
              <a:t>who</a:t>
            </a:r>
            <a:r>
              <a:rPr lang="en">
                <a:solidFill>
                  <a:schemeClr val="dk1"/>
                </a:solidFill>
              </a:rPr>
              <a:t> and </a:t>
            </a:r>
            <a:r>
              <a:rPr lang="en">
                <a:solidFill>
                  <a:schemeClr val="dk1"/>
                </a:solidFill>
                <a:latin typeface="Courier New"/>
                <a:ea typeface="Courier New"/>
                <a:cs typeface="Courier New"/>
                <a:sym typeface="Courier New"/>
              </a:rPr>
              <a:t>top</a:t>
            </a:r>
            <a:r>
              <a:rPr lang="en">
                <a:solidFill>
                  <a:schemeClr val="dk1"/>
                </a:solidFill>
              </a:rPr>
              <a:t>.</a:t>
            </a:r>
            <a:endParaRPr>
              <a:solidFill>
                <a:schemeClr val="dk1"/>
              </a:solidFill>
            </a:endParaRPr>
          </a:p>
          <a:p>
            <a:pPr marL="457200" lvl="0" indent="-228600" algn="l" rtl="0">
              <a:lnSpc>
                <a:spcPct val="115000"/>
              </a:lnSpc>
              <a:spcBef>
                <a:spcPts val="0"/>
              </a:spcBef>
              <a:spcAft>
                <a:spcPts val="0"/>
              </a:spcAft>
              <a:buClr>
                <a:schemeClr val="dk1"/>
              </a:buClr>
              <a:buFont typeface="Arial"/>
              <a:buNone/>
            </a:pPr>
            <a:endParaRPr sz="800">
              <a:solidFill>
                <a:schemeClr val="dk1"/>
              </a:solidFill>
            </a:endParaRPr>
          </a:p>
          <a:p>
            <a:pPr marL="457200" lvl="0" indent="-228600" algn="l" rtl="0">
              <a:lnSpc>
                <a:spcPct val="115000"/>
              </a:lnSpc>
              <a:spcBef>
                <a:spcPts val="0"/>
              </a:spcBef>
              <a:spcAft>
                <a:spcPts val="0"/>
              </a:spcAft>
              <a:buClr>
                <a:schemeClr val="dk1"/>
              </a:buClr>
              <a:buFont typeface="Arial"/>
              <a:buNone/>
            </a:pPr>
            <a:r>
              <a:rPr lang="en">
                <a:solidFill>
                  <a:schemeClr val="dk1"/>
                </a:solidFill>
              </a:rPr>
              <a:t>Maximum session times apply to allow VMs to return to the pool in a timely manner, please completely log out whenever not in ongoing use.</a:t>
            </a:r>
            <a:endParaRPr>
              <a:solidFill>
                <a:schemeClr val="dk1"/>
              </a:solidFill>
            </a:endParaRPr>
          </a:p>
          <a:p>
            <a:pPr marL="457200" lvl="0" indent="-228600" algn="l" rtl="0">
              <a:lnSpc>
                <a:spcPct val="115000"/>
              </a:lnSpc>
              <a:spcBef>
                <a:spcPts val="0"/>
              </a:spcBef>
              <a:spcAft>
                <a:spcPts val="0"/>
              </a:spcAft>
              <a:buClr>
                <a:schemeClr val="dk1"/>
              </a:buClr>
              <a:buFont typeface="Arial"/>
              <a:buNone/>
            </a:pPr>
            <a:endParaRPr sz="1000">
              <a:solidFill>
                <a:schemeClr val="dk1"/>
              </a:solidFill>
            </a:endParaRPr>
          </a:p>
          <a:p>
            <a:pPr marL="457200" marR="0" lvl="0" indent="-228600" algn="l" rtl="0">
              <a:lnSpc>
                <a:spcPct val="115000"/>
              </a:lnSpc>
              <a:spcBef>
                <a:spcPts val="0"/>
              </a:spcBef>
              <a:spcAft>
                <a:spcPts val="0"/>
              </a:spcAft>
              <a:buClr>
                <a:srgbClr val="000000"/>
              </a:buClr>
              <a:buFont typeface="Arial"/>
              <a:buNone/>
            </a:pPr>
            <a:endParaRPr/>
          </a:p>
        </p:txBody>
      </p:sp>
      <p:graphicFrame>
        <p:nvGraphicFramePr>
          <p:cNvPr id="170" name="Google Shape;170;p28"/>
          <p:cNvGraphicFramePr/>
          <p:nvPr/>
        </p:nvGraphicFramePr>
        <p:xfrm>
          <a:off x="663150" y="1109350"/>
          <a:ext cx="7772150" cy="1550738"/>
        </p:xfrm>
        <a:graphic>
          <a:graphicData uri="http://schemas.openxmlformats.org/drawingml/2006/table">
            <a:tbl>
              <a:tblPr>
                <a:noFill/>
                <a:tableStyleId>{EFA0CA19-ED92-4AA4-961F-08790605A7D3}</a:tableStyleId>
              </a:tblPr>
              <a:tblGrid>
                <a:gridCol w="2436100">
                  <a:extLst>
                    <a:ext uri="{9D8B030D-6E8A-4147-A177-3AD203B41FA5}">
                      <a16:colId xmlns:a16="http://schemas.microsoft.com/office/drawing/2014/main" val="20000"/>
                    </a:ext>
                  </a:extLst>
                </a:gridCol>
                <a:gridCol w="5336050">
                  <a:extLst>
                    <a:ext uri="{9D8B030D-6E8A-4147-A177-3AD203B41FA5}">
                      <a16:colId xmlns:a16="http://schemas.microsoft.com/office/drawing/2014/main" val="20001"/>
                    </a:ext>
                  </a:extLst>
                </a:gridCol>
              </a:tblGrid>
              <a:tr h="381000">
                <a:tc>
                  <a:txBody>
                    <a:bodyPr/>
                    <a:lstStyle/>
                    <a:p>
                      <a:pPr marL="0" marR="0" lvl="0" indent="0" algn="l" rtl="0">
                        <a:lnSpc>
                          <a:spcPct val="115000"/>
                        </a:lnSpc>
                        <a:spcBef>
                          <a:spcPts val="0"/>
                        </a:spcBef>
                        <a:spcAft>
                          <a:spcPts val="0"/>
                        </a:spcAft>
                        <a:buClr>
                          <a:schemeClr val="dk1"/>
                        </a:buClr>
                        <a:buFont typeface="Arial"/>
                        <a:buNone/>
                      </a:pPr>
                      <a:r>
                        <a:rPr lang="en" sz="1400" b="1" u="none" strike="noStrike" cap="none" dirty="0">
                          <a:solidFill>
                            <a:schemeClr val="dk1"/>
                          </a:solidFill>
                        </a:rPr>
                        <a:t>Pool</a:t>
                      </a:r>
                      <a:endParaRPr dirty="0"/>
                    </a:p>
                  </a:txBody>
                  <a:tcPr marL="91425" marR="91425" marT="91425" marB="91425"/>
                </a:tc>
                <a:tc>
                  <a:txBody>
                    <a:bodyPr/>
                    <a:lstStyle/>
                    <a:p>
                      <a:pPr marL="0" marR="0" lvl="0" indent="0" algn="l" rtl="0">
                        <a:lnSpc>
                          <a:spcPct val="115000"/>
                        </a:lnSpc>
                        <a:spcBef>
                          <a:spcPts val="0"/>
                        </a:spcBef>
                        <a:spcAft>
                          <a:spcPts val="0"/>
                        </a:spcAft>
                        <a:buClr>
                          <a:schemeClr val="dk1"/>
                        </a:buClr>
                        <a:buFont typeface="Arial"/>
                        <a:buNone/>
                      </a:pPr>
                      <a:r>
                        <a:rPr lang="en" sz="1400" b="1" u="none" strike="noStrike" cap="none">
                          <a:solidFill>
                            <a:schemeClr val="dk1"/>
                          </a:solidFill>
                        </a:rPr>
                        <a:t>Configuration</a:t>
                      </a:r>
                      <a:endParaRPr/>
                    </a:p>
                  </a:txBody>
                  <a:tcPr marL="91425" marR="91425" marT="91425" marB="91425"/>
                </a:tc>
                <a:extLst>
                  <a:ext uri="{0D108BD9-81ED-4DB2-BD59-A6C34878D82A}">
                    <a16:rowId xmlns:a16="http://schemas.microsoft.com/office/drawing/2014/main" val="10000"/>
                  </a:ext>
                </a:extLst>
              </a:tr>
              <a:tr h="381000">
                <a:tc>
                  <a:txBody>
                    <a:bodyPr/>
                    <a:lstStyle/>
                    <a:p>
                      <a:pPr marL="0" marR="0" lvl="0" indent="0" algn="l" rtl="0">
                        <a:lnSpc>
                          <a:spcPct val="115000"/>
                        </a:lnSpc>
                        <a:spcBef>
                          <a:spcPts val="0"/>
                        </a:spcBef>
                        <a:spcAft>
                          <a:spcPts val="0"/>
                        </a:spcAft>
                        <a:buClr>
                          <a:schemeClr val="dk1"/>
                        </a:buClr>
                        <a:buFont typeface="Arial"/>
                        <a:buNone/>
                      </a:pPr>
                      <a:r>
                        <a:rPr lang="en" sz="1400" u="none" strike="noStrike" cap="none">
                          <a:solidFill>
                            <a:schemeClr val="dk1"/>
                          </a:solidFill>
                        </a:rPr>
                        <a:t>NCI Virtual Desktop</a:t>
                      </a:r>
                      <a:endParaRPr/>
                    </a:p>
                  </a:txBody>
                  <a:tcPr marL="91425" marR="91425" marT="91425" marB="91425"/>
                </a:tc>
                <a:tc>
                  <a:txBody>
                    <a:bodyPr/>
                    <a:lstStyle/>
                    <a:p>
                      <a:pPr marL="0" marR="0" lvl="0" indent="0" algn="l" rtl="0">
                        <a:lnSpc>
                          <a:spcPct val="115000"/>
                        </a:lnSpc>
                        <a:spcBef>
                          <a:spcPts val="0"/>
                        </a:spcBef>
                        <a:spcAft>
                          <a:spcPts val="0"/>
                        </a:spcAft>
                        <a:buClr>
                          <a:schemeClr val="dk1"/>
                        </a:buClr>
                        <a:buFont typeface="Arial"/>
                        <a:buNone/>
                      </a:pPr>
                      <a:r>
                        <a:rPr lang="en" u="none" strike="noStrike" cap="none" dirty="0">
                          <a:solidFill>
                            <a:schemeClr val="dk1"/>
                          </a:solidFill>
                        </a:rPr>
                        <a:t>8 vCPUs, 32GB RAM, 140GB “/local”</a:t>
                      </a:r>
                      <a:br>
                        <a:rPr lang="en" u="none" strike="noStrike" cap="none" dirty="0">
                          <a:solidFill>
                            <a:schemeClr val="dk1"/>
                          </a:solidFill>
                        </a:rPr>
                      </a:br>
                      <a:r>
                        <a:rPr lang="en" dirty="0">
                          <a:solidFill>
                            <a:schemeClr val="dk1"/>
                          </a:solidFill>
                        </a:rPr>
                        <a:t>Looks like (and is) a normal Linux UI – CentOS 6.</a:t>
                      </a:r>
                      <a:endParaRPr u="none" strike="noStrike" cap="none" dirty="0">
                        <a:solidFill>
                          <a:schemeClr val="dk1"/>
                        </a:solidFill>
                      </a:endParaRPr>
                    </a:p>
                    <a:p>
                      <a:pPr marL="0" marR="0" lvl="0" indent="0" algn="l" rtl="0">
                        <a:lnSpc>
                          <a:spcPct val="115000"/>
                        </a:lnSpc>
                        <a:spcBef>
                          <a:spcPts val="0"/>
                        </a:spcBef>
                        <a:spcAft>
                          <a:spcPts val="0"/>
                        </a:spcAft>
                        <a:buClr>
                          <a:schemeClr val="dk1"/>
                        </a:buClr>
                        <a:buFont typeface="Arial"/>
                        <a:buNone/>
                      </a:pPr>
                      <a:r>
                        <a:rPr lang="en" u="none" strike="noStrike" cap="none" dirty="0">
                          <a:solidFill>
                            <a:schemeClr val="dk1"/>
                          </a:solidFill>
                        </a:rPr>
                        <a:t>Max session lifetime: 7 days</a:t>
                      </a:r>
                      <a:br>
                        <a:rPr lang="en" u="none" strike="noStrike" cap="none" dirty="0">
                          <a:solidFill>
                            <a:schemeClr val="dk1"/>
                          </a:solidFill>
                        </a:rPr>
                      </a:br>
                      <a:r>
                        <a:rPr lang="en" u="none" strike="noStrike" cap="none" dirty="0">
                          <a:solidFill>
                            <a:schemeClr val="dk1"/>
                          </a:solidFill>
                        </a:rPr>
                        <a:t>Inactive session time limit: 24 hours</a:t>
                      </a:r>
                      <a:endParaRPr dirty="0"/>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76" name="Google Shape;176;p29"/>
          <p:cNvSpPr txBox="1">
            <a:spLocks noGrp="1"/>
          </p:cNvSpPr>
          <p:nvPr>
            <p:ph type="body" idx="1"/>
          </p:nvPr>
        </p:nvSpPr>
        <p:spPr>
          <a:xfrm>
            <a:off x="432175" y="943975"/>
            <a:ext cx="4384800" cy="3382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AutoNum type="arabicPeriod"/>
            </a:pPr>
            <a:r>
              <a:rPr lang="en">
                <a:solidFill>
                  <a:schemeClr val="dk1"/>
                </a:solidFill>
              </a:rPr>
              <a:t>Launch Strudel from your computer</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On the first login, you might see a window similar to this one where there are no available sites listed yet.</a:t>
            </a:r>
            <a:endParaRPr>
              <a:solidFill>
                <a:schemeClr val="dk1"/>
              </a:solidFill>
            </a:endParaRPr>
          </a:p>
          <a:p>
            <a:pPr marL="45720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177" name="Google Shape;177;p29"/>
          <p:cNvPicPr preferRelativeResize="0"/>
          <p:nvPr/>
        </p:nvPicPr>
        <p:blipFill>
          <a:blip r:embed="rId3">
            <a:alphaModFix/>
          </a:blip>
          <a:stretch>
            <a:fillRect/>
          </a:stretch>
        </p:blipFill>
        <p:spPr>
          <a:xfrm>
            <a:off x="5131750" y="716172"/>
            <a:ext cx="3839100" cy="3846600"/>
          </a:xfrm>
          <a:prstGeom prst="rect">
            <a:avLst/>
          </a:prstGeom>
          <a:noFill/>
          <a:ln>
            <a:noFill/>
          </a:ln>
        </p:spPr>
      </p:pic>
      <p:pic>
        <p:nvPicPr>
          <p:cNvPr id="178" name="Google Shape;178;p29"/>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84" name="Google Shape;184;p30"/>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pic>
        <p:nvPicPr>
          <p:cNvPr id="185" name="Google Shape;185;p30"/>
          <p:cNvPicPr preferRelativeResize="0"/>
          <p:nvPr/>
        </p:nvPicPr>
        <p:blipFill>
          <a:blip r:embed="rId3">
            <a:alphaModFix/>
          </a:blip>
          <a:stretch>
            <a:fillRect/>
          </a:stretch>
        </p:blipFill>
        <p:spPr>
          <a:xfrm>
            <a:off x="4875725" y="1158000"/>
            <a:ext cx="4384751" cy="3200098"/>
          </a:xfrm>
          <a:prstGeom prst="rect">
            <a:avLst/>
          </a:prstGeom>
          <a:noFill/>
          <a:ln>
            <a:noFill/>
          </a:ln>
        </p:spPr>
      </p:pic>
      <p:cxnSp>
        <p:nvCxnSpPr>
          <p:cNvPr id="186" name="Google Shape;186;p30"/>
          <p:cNvCxnSpPr/>
          <p:nvPr/>
        </p:nvCxnSpPr>
        <p:spPr>
          <a:xfrm rot="10800000" flipH="1">
            <a:off x="6467350" y="2524800"/>
            <a:ext cx="708900" cy="708900"/>
          </a:xfrm>
          <a:prstGeom prst="straightConnector1">
            <a:avLst/>
          </a:prstGeom>
          <a:noFill/>
          <a:ln w="38100" cap="flat" cmpd="sng">
            <a:solidFill>
              <a:srgbClr val="FF0000"/>
            </a:solidFill>
            <a:prstDash val="solid"/>
            <a:round/>
            <a:headEnd type="none" w="med" len="med"/>
            <a:tailEnd type="triangle" w="med" len="med"/>
          </a:ln>
        </p:spPr>
      </p:cxnSp>
      <p:pic>
        <p:nvPicPr>
          <p:cNvPr id="187" name="Google Shape;187;p30"/>
          <p:cNvPicPr preferRelativeResize="0"/>
          <p:nvPr/>
        </p:nvPicPr>
        <p:blipFill>
          <a:blip r:embed="rId4">
            <a:alphaModFix/>
          </a:blip>
          <a:stretch>
            <a:fillRect/>
          </a:stretch>
        </p:blipFill>
        <p:spPr>
          <a:xfrm>
            <a:off x="101400" y="4773825"/>
            <a:ext cx="839050" cy="291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1"/>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193" name="Google Shape;193;p31"/>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Next, enter the following details: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 b="1">
                <a:solidFill>
                  <a:schemeClr val="dk1"/>
                </a:solidFill>
              </a:rPr>
              <a:t>Name: </a:t>
            </a:r>
            <a:r>
              <a:rPr lang="en">
                <a:solidFill>
                  <a:schemeClr val="dk1"/>
                </a:solidFill>
              </a:rPr>
              <a:t>NCI Virtual Desktops</a:t>
            </a:r>
            <a:endParaRPr>
              <a:solidFill>
                <a:schemeClr val="dk1"/>
              </a:solidFill>
            </a:endParaRPr>
          </a:p>
          <a:p>
            <a:pPr marL="457200" lvl="0" indent="0" algn="l" rtl="0">
              <a:spcBef>
                <a:spcPts val="0"/>
              </a:spcBef>
              <a:spcAft>
                <a:spcPts val="0"/>
              </a:spcAft>
              <a:buNone/>
            </a:pPr>
            <a:r>
              <a:rPr lang="en" b="1">
                <a:solidFill>
                  <a:schemeClr val="dk1"/>
                </a:solidFill>
              </a:rPr>
              <a:t>URL: </a:t>
            </a:r>
            <a:r>
              <a:rPr lang="en" u="sng">
                <a:solidFill>
                  <a:schemeClr val="hlink"/>
                </a:solidFill>
                <a:hlinkClick r:id="rId3"/>
              </a:rPr>
              <a:t>https://vdi.nci.org.au/strudel.json</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0" lvl="0" indent="0" algn="l" rtl="0">
              <a:spcBef>
                <a:spcPts val="0"/>
              </a:spcBef>
              <a:spcAft>
                <a:spcPts val="0"/>
              </a:spcAft>
              <a:buNone/>
            </a:pPr>
            <a:endParaRPr/>
          </a:p>
        </p:txBody>
      </p:sp>
      <p:pic>
        <p:nvPicPr>
          <p:cNvPr id="194" name="Google Shape;194;p31"/>
          <p:cNvPicPr preferRelativeResize="0"/>
          <p:nvPr/>
        </p:nvPicPr>
        <p:blipFill>
          <a:blip r:embed="rId4">
            <a:alphaModFix/>
          </a:blip>
          <a:stretch>
            <a:fillRect/>
          </a:stretch>
        </p:blipFill>
        <p:spPr>
          <a:xfrm>
            <a:off x="4818451" y="1331451"/>
            <a:ext cx="6857525" cy="4066950"/>
          </a:xfrm>
          <a:prstGeom prst="rect">
            <a:avLst/>
          </a:prstGeom>
          <a:noFill/>
          <a:ln>
            <a:noFill/>
          </a:ln>
        </p:spPr>
      </p:pic>
      <p:pic>
        <p:nvPicPr>
          <p:cNvPr id="195" name="Google Shape;195;p31"/>
          <p:cNvPicPr preferRelativeResize="0"/>
          <p:nvPr/>
        </p:nvPicPr>
        <p:blipFill>
          <a:blip r:embed="rId5">
            <a:alphaModFix/>
          </a:blip>
          <a:stretch>
            <a:fillRect/>
          </a:stretch>
        </p:blipFill>
        <p:spPr>
          <a:xfrm>
            <a:off x="101400" y="4773825"/>
            <a:ext cx="839050" cy="291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2"/>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Getting started</a:t>
            </a:r>
            <a:endParaRPr/>
          </a:p>
        </p:txBody>
      </p:sp>
      <p:sp>
        <p:nvSpPr>
          <p:cNvPr id="201" name="Google Shape;201;p32"/>
          <p:cNvSpPr txBox="1">
            <a:spLocks noGrp="1"/>
          </p:cNvSpPr>
          <p:nvPr>
            <p:ph type="body" idx="1"/>
          </p:nvPr>
        </p:nvSpPr>
        <p:spPr>
          <a:xfrm>
            <a:off x="432175" y="943975"/>
            <a:ext cx="4892100" cy="3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add NCI’s VDI to the </a:t>
            </a:r>
            <a:r>
              <a:rPr lang="en" b="1">
                <a:solidFill>
                  <a:schemeClr val="dk1"/>
                </a:solidFill>
              </a:rPr>
              <a:t>Site </a:t>
            </a:r>
            <a:r>
              <a:rPr lang="en">
                <a:solidFill>
                  <a:schemeClr val="dk1"/>
                </a:solidFill>
              </a:rPr>
              <a:t>list (only need to do this once on the initial login):</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Navigate to the </a:t>
            </a:r>
            <a:r>
              <a:rPr lang="en" b="1">
                <a:solidFill>
                  <a:schemeClr val="dk1"/>
                </a:solidFill>
              </a:rPr>
              <a:t>File </a:t>
            </a:r>
            <a:r>
              <a:rPr lang="en">
                <a:solidFill>
                  <a:schemeClr val="dk1"/>
                </a:solidFill>
              </a:rPr>
              <a:t>menu and select </a:t>
            </a:r>
            <a:r>
              <a:rPr lang="en" b="1">
                <a:solidFill>
                  <a:schemeClr val="dk1"/>
                </a:solidFill>
              </a:rPr>
              <a:t>Manage sites</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New </a:t>
            </a:r>
            <a:r>
              <a:rPr lang="en">
                <a:solidFill>
                  <a:schemeClr val="dk1"/>
                </a:solidFill>
              </a:rPr>
              <a:t>to add a new site to the list</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Next, enter the following details: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 b="1">
                <a:solidFill>
                  <a:schemeClr val="dk1"/>
                </a:solidFill>
              </a:rPr>
              <a:t>Name: </a:t>
            </a:r>
            <a:r>
              <a:rPr lang="en">
                <a:solidFill>
                  <a:schemeClr val="dk1"/>
                </a:solidFill>
              </a:rPr>
              <a:t>NCI Virtual Desktops</a:t>
            </a:r>
            <a:endParaRPr>
              <a:solidFill>
                <a:schemeClr val="dk1"/>
              </a:solidFill>
            </a:endParaRPr>
          </a:p>
          <a:p>
            <a:pPr marL="457200" lvl="0" indent="0" algn="l" rtl="0">
              <a:spcBef>
                <a:spcPts val="0"/>
              </a:spcBef>
              <a:spcAft>
                <a:spcPts val="0"/>
              </a:spcAft>
              <a:buNone/>
            </a:pPr>
            <a:r>
              <a:rPr lang="en" b="1">
                <a:solidFill>
                  <a:schemeClr val="dk1"/>
                </a:solidFill>
              </a:rPr>
              <a:t>URL: </a:t>
            </a:r>
            <a:r>
              <a:rPr lang="en" u="sng">
                <a:solidFill>
                  <a:schemeClr val="hlink"/>
                </a:solidFill>
                <a:hlinkClick r:id="rId3"/>
              </a:rPr>
              <a:t>https://vdi.nci.org.au/strudel.json</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Mark the box next to our new site</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Select </a:t>
            </a:r>
            <a:r>
              <a:rPr lang="en" b="1">
                <a:solidFill>
                  <a:schemeClr val="dk1"/>
                </a:solidFill>
              </a:rPr>
              <a:t>OK</a:t>
            </a:r>
            <a:endParaRPr b="1">
              <a:solidFill>
                <a:schemeClr val="dk1"/>
              </a:solidFill>
            </a:endParaRPr>
          </a:p>
          <a:p>
            <a:pPr marL="0" lvl="0" indent="0" algn="l" rtl="0">
              <a:spcBef>
                <a:spcPts val="0"/>
              </a:spcBef>
              <a:spcAft>
                <a:spcPts val="0"/>
              </a:spcAft>
              <a:buNone/>
            </a:pPr>
            <a:endParaRPr/>
          </a:p>
        </p:txBody>
      </p:sp>
      <p:pic>
        <p:nvPicPr>
          <p:cNvPr id="202" name="Google Shape;202;p32"/>
          <p:cNvPicPr preferRelativeResize="0"/>
          <p:nvPr/>
        </p:nvPicPr>
        <p:blipFill>
          <a:blip r:embed="rId4">
            <a:alphaModFix/>
          </a:blip>
          <a:stretch>
            <a:fillRect/>
          </a:stretch>
        </p:blipFill>
        <p:spPr>
          <a:xfrm>
            <a:off x="4047145" y="1772704"/>
            <a:ext cx="5271499" cy="3076541"/>
          </a:xfrm>
          <a:prstGeom prst="rect">
            <a:avLst/>
          </a:prstGeom>
          <a:noFill/>
          <a:ln>
            <a:noFill/>
          </a:ln>
        </p:spPr>
      </p:pic>
      <p:sp>
        <p:nvSpPr>
          <p:cNvPr id="203" name="Google Shape;203;p32"/>
          <p:cNvSpPr/>
          <p:nvPr/>
        </p:nvSpPr>
        <p:spPr>
          <a:xfrm>
            <a:off x="8673775" y="3190275"/>
            <a:ext cx="412200" cy="3618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2"/>
          <p:cNvPicPr preferRelativeResize="0"/>
          <p:nvPr/>
        </p:nvPicPr>
        <p:blipFill>
          <a:blip r:embed="rId5">
            <a:alphaModFix/>
          </a:blip>
          <a:stretch>
            <a:fillRect/>
          </a:stretch>
        </p:blipFill>
        <p:spPr>
          <a:xfrm>
            <a:off x="101400" y="4773825"/>
            <a:ext cx="839050" cy="2918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2174</Words>
  <Application>Microsoft Macintosh PowerPoint</Application>
  <PresentationFormat>On-screen Show (16:9)</PresentationFormat>
  <Paragraphs>383</Paragraphs>
  <Slides>35</Slides>
  <Notes>35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35</vt:i4>
      </vt:variant>
    </vt:vector>
  </HeadingPairs>
  <TitlesOfParts>
    <vt:vector size="42" baseType="lpstr">
      <vt:lpstr>Arial</vt:lpstr>
      <vt:lpstr>Calibri</vt:lpstr>
      <vt:lpstr>Courier</vt:lpstr>
      <vt:lpstr>Courier New</vt:lpstr>
      <vt:lpstr>Simple Light</vt:lpstr>
      <vt:lpstr>Office Theme</vt:lpstr>
      <vt:lpstr>Office Theme</vt:lpstr>
      <vt:lpstr>Introduction to NCI’s VDI</vt:lpstr>
      <vt:lpstr>What is a virtual laboratory?</vt:lpstr>
      <vt:lpstr>How VDI fits within NCI</vt:lpstr>
      <vt:lpstr>Virtual Desktop Infrastructure (VDI)</vt:lpstr>
      <vt:lpstr>VDI specs</vt:lpstr>
      <vt:lpstr>Getting started</vt:lpstr>
      <vt:lpstr>Getting started</vt:lpstr>
      <vt:lpstr>Getting started</vt:lpstr>
      <vt:lpstr>Getting started</vt:lpstr>
      <vt:lpstr>Getting started</vt:lpstr>
      <vt:lpstr>Getting started</vt:lpstr>
      <vt:lpstr>Getting started</vt:lpstr>
      <vt:lpstr>Getting started</vt:lpstr>
      <vt:lpstr>Getting started</vt:lpstr>
      <vt:lpstr>Getting started</vt:lpstr>
      <vt:lpstr>Logging out and disconnecting</vt:lpstr>
      <vt:lpstr>Logging out and disconnecting</vt:lpstr>
      <vt:lpstr>VDI access</vt:lpstr>
      <vt:lpstr>Getting access to the VDI</vt:lpstr>
      <vt:lpstr>Recap: filesystems on raijin</vt:lpstr>
      <vt:lpstr>Filesystems on the VDI</vt:lpstr>
      <vt:lpstr>Filesystems on the VDI</vt:lpstr>
      <vt:lpstr>Filesystems on the VDI</vt:lpstr>
      <vt:lpstr>Transferring files to the VDI</vt:lpstr>
      <vt:lpstr>SFTP transfer node</vt:lpstr>
      <vt:lpstr>SFTP transfer node</vt:lpstr>
      <vt:lpstr>Remember VDI Filesystem Caveats</vt:lpstr>
      <vt:lpstr>Modules</vt:lpstr>
      <vt:lpstr>Environment modules</vt:lpstr>
      <vt:lpstr>Exercise: Inspecting modules</vt:lpstr>
      <vt:lpstr>Exercise: Inspecting modules</vt:lpstr>
      <vt:lpstr>Exercise: Loading modules</vt:lpstr>
      <vt:lpstr>Exercise: Loading modules</vt:lpstr>
      <vt:lpstr>Exercise: Loading modules</vt:lpstr>
      <vt:lpstr>Accessing training material and the VDI later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Jingbo Wang</cp:lastModifiedBy>
  <cp:revision>10</cp:revision>
  <dcterms:modified xsi:type="dcterms:W3CDTF">2019-06-23T01:26:30Z</dcterms:modified>
</cp:coreProperties>
</file>